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76" r:id="rId2"/>
    <p:sldId id="362" r:id="rId3"/>
    <p:sldId id="370" r:id="rId4"/>
    <p:sldId id="363" r:id="rId5"/>
    <p:sldId id="366" r:id="rId6"/>
    <p:sldId id="367" r:id="rId7"/>
    <p:sldId id="364" r:id="rId8"/>
    <p:sldId id="365" r:id="rId9"/>
    <p:sldId id="368" r:id="rId10"/>
    <p:sldId id="369" r:id="rId11"/>
    <p:sldId id="371" r:id="rId12"/>
    <p:sldId id="374" r:id="rId13"/>
    <p:sldId id="375" r:id="rId14"/>
    <p:sldId id="376" r:id="rId15"/>
    <p:sldId id="373" r:id="rId16"/>
    <p:sldId id="355" r:id="rId17"/>
    <p:sldId id="325" r:id="rId18"/>
    <p:sldId id="327" r:id="rId19"/>
    <p:sldId id="328" r:id="rId20"/>
    <p:sldId id="329" r:id="rId21"/>
    <p:sldId id="330" r:id="rId22"/>
    <p:sldId id="331" r:id="rId23"/>
    <p:sldId id="358" r:id="rId24"/>
    <p:sldId id="359" r:id="rId25"/>
    <p:sldId id="377" r:id="rId26"/>
    <p:sldId id="378" r:id="rId27"/>
    <p:sldId id="379" r:id="rId28"/>
    <p:sldId id="380" r:id="rId29"/>
    <p:sldId id="381" r:id="rId30"/>
    <p:sldId id="339" r:id="rId31"/>
    <p:sldId id="372" r:id="rId32"/>
    <p:sldId id="324" r:id="rId33"/>
    <p:sldId id="313" r:id="rId34"/>
    <p:sldId id="340" r:id="rId35"/>
    <p:sldId id="341" r:id="rId36"/>
    <p:sldId id="342" r:id="rId37"/>
    <p:sldId id="343" r:id="rId38"/>
    <p:sldId id="344" r:id="rId39"/>
    <p:sldId id="345" r:id="rId40"/>
    <p:sldId id="346" r:id="rId41"/>
    <p:sldId id="347" r:id="rId42"/>
    <p:sldId id="348" r:id="rId43"/>
    <p:sldId id="315" r:id="rId44"/>
    <p:sldId id="316" r:id="rId45"/>
    <p:sldId id="317" r:id="rId46"/>
    <p:sldId id="386" r:id="rId47"/>
    <p:sldId id="349" r:id="rId48"/>
    <p:sldId id="382" r:id="rId49"/>
    <p:sldId id="383" r:id="rId50"/>
    <p:sldId id="318" r:id="rId51"/>
    <p:sldId id="319" r:id="rId52"/>
    <p:sldId id="320" r:id="rId53"/>
    <p:sldId id="321" r:id="rId54"/>
    <p:sldId id="323" r:id="rId55"/>
    <p:sldId id="354" r:id="rId56"/>
    <p:sldId id="360" r:id="rId57"/>
    <p:sldId id="384" r:id="rId58"/>
    <p:sldId id="385" r:id="rId5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0C015F"/>
    <a:srgbClr val="FF00FF"/>
    <a:srgbClr val="00FF00"/>
    <a:srgbClr val="000099"/>
    <a:srgbClr val="99FF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44" autoAdjust="0"/>
    <p:restoredTop sz="94717" autoAdjust="0"/>
  </p:normalViewPr>
  <p:slideViewPr>
    <p:cSldViewPr>
      <p:cViewPr>
        <p:scale>
          <a:sx n="125" d="100"/>
          <a:sy n="125" d="100"/>
        </p:scale>
        <p:origin x="1002" y="14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150" y="-78"/>
      </p:cViewPr>
      <p:guideLst>
        <p:guide orient="horz" pos="2928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4" tIns="46587" rIns="93174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4" tIns="46587" rIns="93174" bIns="46587" rtlCol="0"/>
          <a:lstStyle>
            <a:lvl1pPr algn="r">
              <a:defRPr sz="1200"/>
            </a:lvl1pPr>
          </a:lstStyle>
          <a:p>
            <a:fld id="{5AEA2D12-A46E-4E56-B1D4-426ECCA45ECA}" type="datetimeFigureOut">
              <a:rPr lang="en-US" smtClean="0"/>
              <a:pPr/>
              <a:t>5/5/2011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4" tIns="46587" rIns="93174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4" tIns="46587" rIns="93174" bIns="46587" rtlCol="0" anchor="b"/>
          <a:lstStyle>
            <a:lvl1pPr algn="r">
              <a:defRPr sz="1200"/>
            </a:lvl1pPr>
          </a:lstStyle>
          <a:p>
            <a:fld id="{2C42A07A-B8CA-45E9-B167-96D510ABED7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4" tIns="46587" rIns="93174" bIns="4658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4" tIns="46587" rIns="93174" bIns="46587" rtlCol="0"/>
          <a:lstStyle>
            <a:lvl1pPr algn="r">
              <a:defRPr sz="1200"/>
            </a:lvl1pPr>
          </a:lstStyle>
          <a:p>
            <a:fld id="{1AC771F5-852F-4F78-8CCD-255491A0F5B5}" type="datetimeFigureOut">
              <a:rPr lang="en-US" smtClean="0"/>
              <a:pPr/>
              <a:t>5/5/2011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4" tIns="46587" rIns="93174" bIns="4658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4" tIns="46587" rIns="93174" bIns="4658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4" tIns="46587" rIns="93174" bIns="4658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4" tIns="46587" rIns="93174" bIns="46587" rtlCol="0" anchor="b"/>
          <a:lstStyle>
            <a:lvl1pPr algn="r">
              <a:defRPr sz="1200"/>
            </a:lvl1pPr>
          </a:lstStyle>
          <a:p>
            <a:fld id="{EA1D9291-60B2-4CB4-BE8A-088DADC0047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1D9291-60B2-4CB4-BE8A-088DADC00475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828800"/>
          </a:xfrm>
        </p:spPr>
        <p:txBody>
          <a:bodyPr>
            <a:normAutofit/>
          </a:bodyPr>
          <a:lstStyle>
            <a:lvl1pPr>
              <a:defRPr sz="3200">
                <a:latin typeface="Arial Black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62224"/>
            <a:ext cx="1524000" cy="1495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79BF7-6FFB-41FF-B63C-C8FA1ED7B1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79BF7-6FFB-41FF-B63C-C8FA1ED7B1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685800"/>
            <a:ext cx="7772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defRPr sz="2400" b="1">
                <a:latin typeface="+mj-lt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162800" y="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800" i="1">
                <a:solidFill>
                  <a:schemeClr val="bg1"/>
                </a:solidFill>
                <a:latin typeface="+mj-lt"/>
              </a:defRPr>
            </a:lvl1pPr>
          </a:lstStyle>
          <a:p>
            <a:fld id="{AF204AAE-6718-4C27-9BDD-7E84192F2A4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381000" y="1447800"/>
            <a:ext cx="8382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>
              <a:defRPr sz="2400">
                <a:latin typeface="+mn-lt"/>
                <a:cs typeface="Arial" pitchFamily="34" charset="0"/>
              </a:defRPr>
            </a:lvl1pPr>
            <a:lvl2pPr>
              <a:defRPr sz="2000">
                <a:latin typeface="+mn-lt"/>
                <a:cs typeface="Arial" pitchFamily="34" charset="0"/>
              </a:defRPr>
            </a:lvl2pPr>
            <a:lvl3pPr>
              <a:defRPr sz="1800">
                <a:latin typeface="+mn-lt"/>
                <a:cs typeface="Arial" pitchFamily="34" charset="0"/>
              </a:defRPr>
            </a:lvl3pPr>
            <a:lvl4pPr>
              <a:defRPr sz="1600">
                <a:latin typeface="+mn-lt"/>
                <a:cs typeface="Arial" pitchFamily="34" charset="0"/>
              </a:defRPr>
            </a:lvl4pPr>
            <a:lvl5pPr>
              <a:defRPr sz="1600"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762000" y="152400"/>
            <a:ext cx="6349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Computer Vision Laboratory</a:t>
            </a:r>
            <a:endParaRPr lang="en-US" sz="2000" b="1" dirty="0">
              <a:solidFill>
                <a:schemeClr val="bg1"/>
              </a:solidFill>
              <a:latin typeface="+mj-lt"/>
              <a:cs typeface="Consolas" pitchFamily="49" charset="0"/>
            </a:endParaRPr>
          </a:p>
        </p:txBody>
      </p:sp>
      <p:pic>
        <p:nvPicPr>
          <p:cNvPr id="23554" name="Picture 2" descr="http://upload.wikimedia.org/wikipedia/en/thumb/4/4a/University_of_Maryland_seal.png/200px-University_of_Maryland_seal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76200"/>
            <a:ext cx="533400" cy="533400"/>
          </a:xfrm>
          <a:prstGeom prst="rect">
            <a:avLst/>
          </a:prstGeom>
          <a:noFill/>
        </p:spPr>
      </p:pic>
      <p:pic>
        <p:nvPicPr>
          <p:cNvPr id="23558" name="Picture 6" descr="http://web.jhu.edu/bin/v/r/umiacsnowords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537596"/>
            <a:ext cx="1066800" cy="32040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 userDrawn="1"/>
        </p:nvSpPr>
        <p:spPr>
          <a:xfrm>
            <a:off x="1051560" y="6537960"/>
            <a:ext cx="8092440" cy="320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http://web.jhu.edu/bin/v/r/umiacsnowords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00280"/>
            <a:ext cx="1524000" cy="45772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 userDrawn="1"/>
        </p:nvSpPr>
        <p:spPr>
          <a:xfrm>
            <a:off x="1490472" y="6400800"/>
            <a:ext cx="7653528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762000" y="152400"/>
            <a:ext cx="6349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+mj-lt"/>
                <a:cs typeface="Consolas" pitchFamily="49" charset="0"/>
              </a:rPr>
              <a:t>Computer Vision Laboratory</a:t>
            </a:r>
            <a:endParaRPr lang="en-US" sz="2000" b="1" dirty="0">
              <a:solidFill>
                <a:schemeClr val="bg1"/>
              </a:solidFill>
              <a:latin typeface="+mj-lt"/>
              <a:cs typeface="Consolas" pitchFamily="49" charset="0"/>
            </a:endParaRPr>
          </a:p>
        </p:txBody>
      </p:sp>
      <p:pic>
        <p:nvPicPr>
          <p:cNvPr id="9" name="Picture 2" descr="http://upload.wikimedia.org/wikipedia/en/thumb/4/4a/University_of_Maryland_seal.png/200px-University_of_Maryland_seal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76200"/>
            <a:ext cx="533400" cy="533400"/>
          </a:xfrm>
          <a:prstGeom prst="rect">
            <a:avLst/>
          </a:prstGeom>
          <a:noFill/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0"/>
          </p:nvPr>
        </p:nvSpPr>
        <p:spPr>
          <a:xfrm>
            <a:off x="3276600" y="3886200"/>
            <a:ext cx="5486400" cy="685800"/>
          </a:xfrm>
        </p:spPr>
        <p:txBody>
          <a:bodyPr>
            <a:normAutofit/>
          </a:bodyPr>
          <a:lstStyle>
            <a:lvl1pPr>
              <a:buNone/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79BF7-6FFB-41FF-B63C-C8FA1ED7B1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79BF7-6FFB-41FF-B63C-C8FA1ED7B1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79BF7-6FFB-41FF-B63C-C8FA1ED7B1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79BF7-6FFB-41FF-B63C-C8FA1ED7B1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79BF7-6FFB-41FF-B63C-C8FA1ED7B1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79BF7-6FFB-41FF-B63C-C8FA1ED7B18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79BF7-6FFB-41FF-B63C-C8FA1ED7B18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gif"/><Relationship Id="rId7" Type="http://schemas.openxmlformats.org/officeDocument/2006/relationships/image" Target="../media/image29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wmf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Mingyu\Dropbox\IJRR2011\Video\IJRR11_Video_2Mbps.wmv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7.jpeg"/><Relationship Id="rId7" Type="http://schemas.openxmlformats.org/officeDocument/2006/relationships/image" Target="../media/image101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jpeg"/><Relationship Id="rId4" Type="http://schemas.openxmlformats.org/officeDocument/2006/relationships/image" Target="../media/image98.jpeg"/><Relationship Id="rId9" Type="http://schemas.openxmlformats.org/officeDocument/2006/relationships/image" Target="../media/image103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828800"/>
          </a:xfrm>
        </p:spPr>
        <p:txBody>
          <a:bodyPr/>
          <a:lstStyle/>
          <a:p>
            <a:r>
              <a:rPr lang="en-US" dirty="0" smtClean="0"/>
              <a:t>Pose Estimation and Shape Matching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4191000"/>
            <a:ext cx="6400800" cy="1676400"/>
          </a:xfrm>
        </p:spPr>
        <p:txBody>
          <a:bodyPr>
            <a:noAutofit/>
          </a:bodyPr>
          <a:lstStyle/>
          <a:p>
            <a:r>
              <a:rPr lang="en-US" sz="2000" dirty="0" smtClean="0"/>
              <a:t>Ming-Yu Liu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points are not always available.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4514" name="Picture 2" descr="http://blog.johnmanno.com/wp-content/uploads/Nut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7226" y="1752600"/>
            <a:ext cx="3766174" cy="2819400"/>
          </a:xfrm>
          <a:prstGeom prst="rect">
            <a:avLst/>
          </a:prstGeom>
          <a:noFill/>
        </p:spPr>
      </p:pic>
      <p:pic>
        <p:nvPicPr>
          <p:cNvPr id="64516" name="Picture 4" descr="http://www.orau.org/ptp/collection/consumer%20products/vaseline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48989" y="1524000"/>
            <a:ext cx="3509211" cy="32004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891999" y="4876800"/>
            <a:ext cx="2032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Transparent objects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2600" y="4876800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Specular</a:t>
            </a:r>
            <a:r>
              <a:rPr lang="en-US" dirty="0" smtClean="0"/>
              <a:t> objects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00" y="5638800"/>
            <a:ext cx="8608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 might need to resort to other source of information for determining the object pose.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2362200"/>
            <a:ext cx="6172200" cy="9906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5400" dirty="0" smtClean="0"/>
              <a:t>Shape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</a:t>
            </a:r>
            <a:r>
              <a:rPr lang="en-US" sz="2400" b="1" dirty="0" smtClean="0"/>
              <a:t>shape</a:t>
            </a:r>
            <a:r>
              <a:rPr lang="en-US" sz="2400" dirty="0" smtClean="0"/>
              <a:t> of an object located in some space is a geometrical description of the part of that space occupied by the object, as determined by its </a:t>
            </a:r>
            <a:r>
              <a:rPr lang="en-US" sz="2400" b="1" dirty="0" smtClean="0"/>
              <a:t>external boundary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pic>
        <p:nvPicPr>
          <p:cNvPr id="70658" name="Picture 2" descr="http://www.webdesigncreatives.com/wp-content/themes/wdc/images/work/yoga_silhouette_vector_collection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62013" y="2590800"/>
            <a:ext cx="3572387" cy="3436883"/>
          </a:xfrm>
          <a:prstGeom prst="rect">
            <a:avLst/>
          </a:prstGeom>
          <a:noFill/>
        </p:spPr>
      </p:pic>
      <p:pic>
        <p:nvPicPr>
          <p:cNvPr id="70660" name="Picture 4" descr="http://www.istockphoto.com/file_thumbview_approve/4633388/2/istockphoto_4633388-airplane-silhouette-collec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2667000"/>
            <a:ext cx="3313087" cy="329565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751378" y="6096000"/>
            <a:ext cx="3681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Shape encodes the pose information.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extract shapes?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1682" name="Picture 2" descr="http://www.idiap.ch/~odobez/human-detection/media/background-subtraction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81200"/>
            <a:ext cx="4997460" cy="38862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00200" y="1367135"/>
            <a:ext cx="3229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Background subtraction.</a:t>
            </a:r>
            <a:endParaRPr lang="en-US" sz="2400" dirty="0"/>
          </a:p>
        </p:txBody>
      </p:sp>
      <p:pic>
        <p:nvPicPr>
          <p:cNvPr id="48132" name="Picture 4" descr="http://vip.bu.edu/files/2010/02/BU_Bridge_cars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5942" y="1981200"/>
            <a:ext cx="2898458" cy="3886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Canny Edge Detection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2708" name="Picture 4" descr="http://www1.i2r.a-star.edu.sg/~ywang/CHEVP_files/image002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76400"/>
            <a:ext cx="4210050" cy="4210050"/>
          </a:xfrm>
          <a:prstGeom prst="rect">
            <a:avLst/>
          </a:prstGeom>
          <a:noFill/>
        </p:spPr>
      </p:pic>
      <p:pic>
        <p:nvPicPr>
          <p:cNvPr id="72710" name="Picture 6" descr="http://read.pudn.com/downloads63/sourcecode/graph/texture_mapping/222168/canny/res/canny_LENNA256__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3581400"/>
            <a:ext cx="2133600" cy="213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http://s1.babyearth.com/images/images_big/10-8032-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24000"/>
            <a:ext cx="4114800" cy="4114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Matching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518160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Match objects to their spot on the board.</a:t>
            </a:r>
            <a:endParaRPr lang="en-US" dirty="0"/>
          </a:p>
        </p:txBody>
      </p:sp>
      <p:pic>
        <p:nvPicPr>
          <p:cNvPr id="65540" name="Picture 4" descr="http://perception.inrialpes.fr/Publications/2006/HPVS06/Hong-Prados-etal-cvpr20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1905000"/>
            <a:ext cx="3663235" cy="3810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838200" y="1447800"/>
            <a:ext cx="3554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process of comparing two shapes.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2362200"/>
            <a:ext cx="6172200" cy="9906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5400" dirty="0" smtClean="0"/>
              <a:t>Fast Directional </a:t>
            </a:r>
          </a:p>
          <a:p>
            <a:pPr algn="ctr">
              <a:buNone/>
            </a:pPr>
            <a:r>
              <a:rPr lang="en-US" sz="5400" dirty="0" smtClean="0"/>
              <a:t>Chamfer Matching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057400"/>
            <a:ext cx="4800600" cy="3276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Shape provides rich information about the object identity and pose</a:t>
            </a:r>
          </a:p>
          <a:p>
            <a:endParaRPr lang="en-US" sz="2000" dirty="0" smtClean="0"/>
          </a:p>
          <a:p>
            <a:r>
              <a:rPr lang="en-US" sz="2000" dirty="0" smtClean="0"/>
              <a:t>Earlier researches on shape analysis focuses on modeling shape invariance for object recognition.</a:t>
            </a:r>
          </a:p>
          <a:p>
            <a:endParaRPr lang="en-US" sz="2000" dirty="0" smtClean="0"/>
          </a:p>
          <a:p>
            <a:r>
              <a:rPr lang="en-US" sz="2000" dirty="0" smtClean="0"/>
              <a:t>We focus on localizing an object instance in the image using shape information.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6" name="Picture 6" descr="C:\Users\mingyliu\Documents\Datasets\MPEG7_CE-Shape-1_Part_B\apple-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3124200"/>
            <a:ext cx="533400" cy="609600"/>
          </a:xfrm>
          <a:prstGeom prst="rect">
            <a:avLst/>
          </a:prstGeom>
          <a:noFill/>
        </p:spPr>
      </p:pic>
      <p:pic>
        <p:nvPicPr>
          <p:cNvPr id="7" name="Picture 9" descr="C:\Users\mingyliu\Documents\Datasets\MPEG7_CE-Shape-1_Part_B\fork-1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09673" y="3124200"/>
            <a:ext cx="591127" cy="609600"/>
          </a:xfrm>
          <a:prstGeom prst="rect">
            <a:avLst/>
          </a:prstGeom>
          <a:noFill/>
        </p:spPr>
      </p:pic>
      <p:pic>
        <p:nvPicPr>
          <p:cNvPr id="8" name="Picture 13" descr="C:\Users\mingyliu\Documents\Datasets\MPEG7_CE-Shape-1_Part_B\frog-6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6601" y="3124201"/>
            <a:ext cx="580994" cy="609599"/>
          </a:xfrm>
          <a:prstGeom prst="rect">
            <a:avLst/>
          </a:prstGeom>
          <a:noFill/>
        </p:spPr>
      </p:pic>
      <p:pic>
        <p:nvPicPr>
          <p:cNvPr id="9" name="Picture 21" descr="C:\Users\mingyliu\Documents\Datasets\MPEG7_CE-Shape-1_Part_B\guitar-7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3124200"/>
            <a:ext cx="521184" cy="609600"/>
          </a:xfrm>
          <a:prstGeom prst="rect">
            <a:avLst/>
          </a:prstGeom>
          <a:noFill/>
        </p:spPr>
      </p:pic>
      <p:pic>
        <p:nvPicPr>
          <p:cNvPr id="10" name="Picture 16" descr="C:\Users\mingyliu\Documents\Datasets\MPEG7_CE-Shape-1_Part_B\frog-14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000" y="2133600"/>
            <a:ext cx="431799" cy="542307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715000" y="1828800"/>
            <a:ext cx="1803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What is the object?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56379" y="4419600"/>
            <a:ext cx="1606550" cy="1029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 descr="C:\Users\mingyliu\Documents\Data\ETHZ\ETHZShapeClasses-V1.2\MingHandDrawing\giraffeHandDrawing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82276" y="4572000"/>
            <a:ext cx="618524" cy="65353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5816621" y="3962400"/>
            <a:ext cx="19132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C00000"/>
                </a:solidFill>
              </a:rPr>
              <a:t>Where is the object?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486400" y="1752600"/>
            <a:ext cx="3200400" cy="21336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5486400" y="3962400"/>
            <a:ext cx="3200400" cy="16002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239000" y="2209800"/>
            <a:ext cx="72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</a:t>
            </a:r>
            <a:endParaRPr lang="en-US" dirty="0"/>
          </a:p>
        </p:txBody>
      </p:sp>
      <p:cxnSp>
        <p:nvCxnSpPr>
          <p:cNvPr id="20" name="Straight Connector 19"/>
          <p:cNvCxnSpPr>
            <a:stCxn id="7" idx="0"/>
            <a:endCxn id="10" idx="2"/>
          </p:cNvCxnSpPr>
          <p:nvPr/>
        </p:nvCxnSpPr>
        <p:spPr>
          <a:xfrm rot="5400000" flipH="1" flipV="1">
            <a:off x="6174922" y="2606223"/>
            <a:ext cx="448293" cy="587663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0" idx="2"/>
            <a:endCxn id="6" idx="0"/>
          </p:cNvCxnSpPr>
          <p:nvPr/>
        </p:nvCxnSpPr>
        <p:spPr>
          <a:xfrm rot="16200000" flipH="1">
            <a:off x="6494154" y="2874653"/>
            <a:ext cx="448293" cy="5080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0" idx="2"/>
            <a:endCxn id="8" idx="0"/>
          </p:cNvCxnSpPr>
          <p:nvPr/>
        </p:nvCxnSpPr>
        <p:spPr>
          <a:xfrm rot="16200000" flipH="1">
            <a:off x="6810852" y="2557955"/>
            <a:ext cx="448294" cy="684198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0" idx="2"/>
            <a:endCxn id="9" idx="0"/>
          </p:cNvCxnSpPr>
          <p:nvPr/>
        </p:nvCxnSpPr>
        <p:spPr>
          <a:xfrm rot="16200000" flipH="1">
            <a:off x="7138800" y="2230007"/>
            <a:ext cx="448293" cy="1340092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381000" y="1752600"/>
            <a:ext cx="4953000" cy="38100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Chamfer Matching</a:t>
            </a:r>
            <a:endParaRPr lang="en-US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03263" y="1666875"/>
            <a:ext cx="760253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/>
              <a:t>Chamfer Matching defines the distance between two sets of edge </a:t>
            </a:r>
            <a:r>
              <a:rPr lang="en-US" sz="1600" dirty="0" smtClean="0"/>
              <a:t>maps  </a:t>
            </a:r>
          </a:p>
          <a:p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as</a:t>
            </a:r>
            <a:endParaRPr lang="en-US" sz="16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286000"/>
            <a:ext cx="34004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0" y="3962400"/>
            <a:ext cx="31623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4600575"/>
            <a:ext cx="42957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718519" y="3319046"/>
            <a:ext cx="44630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Arial" charset="0"/>
              </a:rPr>
              <a:t>and </a:t>
            </a:r>
            <a:r>
              <a:rPr lang="en-US" sz="1600" dirty="0">
                <a:latin typeface="Arial" charset="0"/>
              </a:rPr>
              <a:t>solve for the optimal alignment parameters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762000" y="4800600"/>
            <a:ext cx="736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Arial" charset="0"/>
              </a:rPr>
              <a:t>where</a:t>
            </a: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1800" y="1676400"/>
            <a:ext cx="1981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57200" y="1371600"/>
            <a:ext cx="8382000" cy="45720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Transform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3581400"/>
            <a:ext cx="240982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5164872"/>
            <a:ext cx="300037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44525" y="4343400"/>
            <a:ext cx="492583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US" sz="1600" dirty="0">
              <a:latin typeface="Arial" charset="0"/>
            </a:endParaRPr>
          </a:p>
          <a:p>
            <a:r>
              <a:rPr lang="en-US" sz="1600" dirty="0">
                <a:latin typeface="Arial" charset="0"/>
              </a:rPr>
              <a:t>Chamfer matching costs can be evaluated </a:t>
            </a:r>
            <a:r>
              <a:rPr lang="en-US" sz="1600" dirty="0" smtClean="0">
                <a:latin typeface="Arial" charset="0"/>
              </a:rPr>
              <a:t>efficiently</a:t>
            </a:r>
            <a:endParaRPr lang="en-US" sz="1600" dirty="0">
              <a:latin typeface="Arial" charset="0"/>
            </a:endParaRPr>
          </a:p>
          <a:p>
            <a:r>
              <a:rPr lang="en-US" sz="1600" dirty="0">
                <a:latin typeface="Arial" charset="0"/>
              </a:rPr>
              <a:t>through the distance transform structure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5587" y="3200400"/>
            <a:ext cx="2513013" cy="126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91050" y="1752600"/>
            <a:ext cx="401955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685800" y="1828800"/>
            <a:ext cx="37338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1600" dirty="0">
                <a:latin typeface="Arial" charset="0"/>
                <a:ea typeface="ＭＳ Ｐゴシック" pitchFamily="-105" charset="-128"/>
              </a:rPr>
              <a:t>Distance transform is an intermediate image representation where the map </a:t>
            </a:r>
            <a:r>
              <a:rPr lang="en-US" sz="1600" dirty="0">
                <a:solidFill>
                  <a:srgbClr val="FF0000"/>
                </a:solidFill>
                <a:latin typeface="Arial" charset="0"/>
                <a:ea typeface="ＭＳ Ｐゴシック" pitchFamily="-105" charset="-128"/>
              </a:rPr>
              <a:t>labels each pixel of the image with the distance to the nearest zero pixel.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52400" y="1371600"/>
            <a:ext cx="8763000" cy="48006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Pose estimation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Shape Matching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Fast Directional Chamfer Matching</a:t>
            </a:r>
            <a:br>
              <a:rPr lang="en-US" dirty="0" smtClean="0"/>
            </a:b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CVPR2010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Pose Estimation for Robotic Assembly</a:t>
            </a:r>
            <a:br>
              <a:rPr lang="en-US" dirty="0" smtClean="0"/>
            </a:b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ICRA2010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Conclusion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Directional Chamfer Matching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5326062"/>
            <a:ext cx="3532188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71500" y="2178050"/>
            <a:ext cx="75533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dirty="0">
                <a:latin typeface="Arial" charset="0"/>
                <a:ea typeface="ＭＳ Ｐゴシック" pitchFamily="-105" charset="-128"/>
              </a:rPr>
              <a:t>We define the distance between two sets of edge maps                                      as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33400" y="3381375"/>
            <a:ext cx="442118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endParaRPr lang="en-US" sz="1600" dirty="0">
              <a:latin typeface="Arial" charset="0"/>
              <a:ea typeface="ＭＳ Ｐゴシック" pitchFamily="-105" charset="-128"/>
            </a:endParaRPr>
          </a:p>
          <a:p>
            <a:pPr eaLnBrk="1" hangingPunct="1"/>
            <a:r>
              <a:rPr lang="en-US" sz="1600" dirty="0">
                <a:latin typeface="Arial" charset="0"/>
                <a:ea typeface="ＭＳ Ｐゴシック" pitchFamily="-105" charset="-128"/>
              </a:rPr>
              <a:t>and solve for the optimal alignment parameters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09600" y="4921250"/>
            <a:ext cx="7366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dirty="0">
                <a:latin typeface="Arial" charset="0"/>
                <a:ea typeface="ＭＳ Ｐゴシック" pitchFamily="-105" charset="-128"/>
              </a:rPr>
              <a:t>where</a:t>
            </a:r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2146300"/>
            <a:ext cx="1981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2774950"/>
            <a:ext cx="4848225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6"/>
          <p:cNvGrpSpPr/>
          <p:nvPr/>
        </p:nvGrpSpPr>
        <p:grpSpPr>
          <a:xfrm>
            <a:off x="533400" y="4191000"/>
            <a:ext cx="3457575" cy="623887"/>
            <a:chOff x="533400" y="4191000"/>
            <a:chExt cx="3457575" cy="623887"/>
          </a:xfrm>
        </p:grpSpPr>
        <p:pic>
          <p:nvPicPr>
            <p:cNvPr id="13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33400" y="4191000"/>
              <a:ext cx="3457575" cy="623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101850" y="4271962"/>
              <a:ext cx="549275" cy="3000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533400" y="1600200"/>
            <a:ext cx="682058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dirty="0" smtClean="0">
                <a:latin typeface="Arial" charset="0"/>
                <a:ea typeface="ＭＳ Ｐゴシック" pitchFamily="-105" charset="-128"/>
              </a:rPr>
              <a:t>We improve the Chamfer Matching cost by considering </a:t>
            </a:r>
            <a:r>
              <a:rPr lang="en-US" sz="1600" b="1" dirty="0" smtClean="0">
                <a:solidFill>
                  <a:srgbClr val="FF0000"/>
                </a:solidFill>
                <a:latin typeface="Arial" charset="0"/>
                <a:ea typeface="ＭＳ Ｐゴシック" pitchFamily="-105" charset="-128"/>
              </a:rPr>
              <a:t>edge orientation</a:t>
            </a:r>
            <a:endParaRPr lang="en-US" sz="1600" b="1" dirty="0">
              <a:solidFill>
                <a:srgbClr val="FF0000"/>
              </a:solidFill>
              <a:latin typeface="Arial" charset="0"/>
              <a:ea typeface="ＭＳ Ｐゴシック" pitchFamily="-105" charset="-128"/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52400" y="1371600"/>
            <a:ext cx="8763000" cy="48006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Cost Computation</a:t>
            </a:r>
            <a:endParaRPr lang="en-US" dirty="0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533400" y="1665506"/>
            <a:ext cx="792480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1600" dirty="0">
                <a:latin typeface="Arial" charset="0"/>
                <a:ea typeface="ＭＳ Ｐゴシック" pitchFamily="-105" charset="-128"/>
              </a:rPr>
              <a:t>The search problem requires optimization over three parameters of planer Euclidean transformation,                  , for each of the k templates stored in the database</a:t>
            </a:r>
          </a:p>
          <a:p>
            <a:pPr eaLnBrk="1" hangingPunct="1"/>
            <a:endParaRPr lang="en-US" sz="1600" dirty="0">
              <a:latin typeface="Arial" charset="0"/>
              <a:ea typeface="ＭＳ Ｐゴシック" pitchFamily="-105" charset="-128"/>
            </a:endParaRPr>
          </a:p>
          <a:p>
            <a:pPr eaLnBrk="1" hangingPunct="1"/>
            <a:endParaRPr lang="en-US" sz="1600" dirty="0">
              <a:latin typeface="Arial" charset="0"/>
              <a:ea typeface="ＭＳ Ｐゴシック" pitchFamily="-105" charset="-128"/>
            </a:endParaRPr>
          </a:p>
          <a:p>
            <a:pPr eaLnBrk="1" hangingPunct="1"/>
            <a:r>
              <a:rPr lang="en-US" sz="1600" dirty="0">
                <a:latin typeface="Arial" charset="0"/>
                <a:ea typeface="ＭＳ Ｐゴシック" pitchFamily="-105" charset="-128"/>
              </a:rPr>
              <a:t>Given a 640x480 query image and a database of k = 300 edge templates, the brute-force search requires more than 10</a:t>
            </a:r>
            <a:r>
              <a:rPr lang="en-US" sz="1600" baseline="30000" dirty="0">
                <a:latin typeface="Arial" charset="0"/>
                <a:ea typeface="ＭＳ Ｐゴシック" pitchFamily="-105" charset="-128"/>
              </a:rPr>
              <a:t>10</a:t>
            </a:r>
            <a:r>
              <a:rPr lang="en-US" sz="1600" dirty="0">
                <a:latin typeface="Arial" charset="0"/>
                <a:ea typeface="ＭＳ Ｐゴシック" pitchFamily="-105" charset="-128"/>
              </a:rPr>
              <a:t> evaluations of the cost function </a:t>
            </a:r>
          </a:p>
          <a:p>
            <a:pPr eaLnBrk="1" hangingPunct="1"/>
            <a:endParaRPr lang="en-US" sz="1600" dirty="0">
              <a:latin typeface="Arial" charset="0"/>
              <a:ea typeface="ＭＳ Ｐゴシック" pitchFamily="-105" charset="-128"/>
            </a:endParaRPr>
          </a:p>
          <a:p>
            <a:pPr eaLnBrk="1" hangingPunct="1"/>
            <a:endParaRPr lang="en-US" sz="1600" dirty="0">
              <a:latin typeface="Arial" charset="0"/>
              <a:ea typeface="ＭＳ Ｐゴシック" pitchFamily="-105" charset="-128"/>
            </a:endParaRPr>
          </a:p>
          <a:p>
            <a:pPr eaLnBrk="1" hangingPunct="1">
              <a:lnSpc>
                <a:spcPct val="150000"/>
              </a:lnSpc>
            </a:pPr>
            <a:r>
              <a:rPr lang="en-US" sz="1600" dirty="0">
                <a:latin typeface="Arial" charset="0"/>
                <a:ea typeface="ＭＳ Ｐゴシック" pitchFamily="-105" charset="-128"/>
              </a:rPr>
              <a:t>We </a:t>
            </a:r>
            <a:r>
              <a:rPr lang="en-US" sz="1600" dirty="0" smtClean="0">
                <a:latin typeface="Arial" charset="0"/>
                <a:ea typeface="ＭＳ Ｐゴシック" pitchFamily="-105" charset="-128"/>
              </a:rPr>
              <a:t>present several optimization techniques including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latin typeface="Arial" charset="0"/>
                <a:ea typeface="ＭＳ Ｐゴシック" pitchFamily="-105" charset="-128"/>
              </a:rPr>
              <a:t>Linear representation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latin typeface="Arial" charset="0"/>
                <a:ea typeface="ＭＳ Ｐゴシック" pitchFamily="-105" charset="-128"/>
              </a:rPr>
              <a:t>3D distance transform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latin typeface="Arial" charset="0"/>
                <a:ea typeface="ＭＳ Ｐゴシック" pitchFamily="-105" charset="-128"/>
              </a:rPr>
              <a:t>Distance transform integral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latin typeface="Arial" charset="0"/>
                <a:ea typeface="ＭＳ Ｐゴシック" pitchFamily="-105" charset="-128"/>
              </a:rPr>
              <a:t>Bounding function</a:t>
            </a:r>
          </a:p>
          <a:p>
            <a:pPr eaLnBrk="1" hangingPunct="1">
              <a:lnSpc>
                <a:spcPct val="150000"/>
              </a:lnSpc>
            </a:pPr>
            <a:r>
              <a:rPr lang="en-US" sz="1600" dirty="0" smtClean="0">
                <a:latin typeface="Arial" charset="0"/>
                <a:ea typeface="ＭＳ Ｐゴシック" pitchFamily="-105" charset="-128"/>
              </a:rPr>
              <a:t>to achieve </a:t>
            </a:r>
            <a:r>
              <a:rPr lang="en-US" sz="1600" dirty="0" err="1" smtClean="0">
                <a:latin typeface="Arial" charset="0"/>
                <a:ea typeface="ＭＳ Ｐゴシック" pitchFamily="-105" charset="-128"/>
              </a:rPr>
              <a:t>sublinear</a:t>
            </a:r>
            <a:r>
              <a:rPr lang="en-US" sz="1600" dirty="0" smtClean="0">
                <a:latin typeface="Arial" charset="0"/>
                <a:ea typeface="ＭＳ Ｐゴシック" pitchFamily="-105" charset="-128"/>
              </a:rPr>
              <a:t> </a:t>
            </a:r>
            <a:r>
              <a:rPr lang="en-US" sz="1600" dirty="0">
                <a:latin typeface="Arial" charset="0"/>
                <a:ea typeface="ＭＳ Ｐゴシック" pitchFamily="-105" charset="-128"/>
              </a:rPr>
              <a:t>time </a:t>
            </a:r>
            <a:r>
              <a:rPr lang="en-US" sz="1600" dirty="0" smtClean="0">
                <a:latin typeface="Arial" charset="0"/>
                <a:ea typeface="ＭＳ Ｐゴシック" pitchFamily="-105" charset="-128"/>
              </a:rPr>
              <a:t>computation of the matching cost.</a:t>
            </a:r>
            <a:endParaRPr lang="en-US" sz="1600" dirty="0">
              <a:latin typeface="Arial" charset="0"/>
              <a:ea typeface="ＭＳ Ｐゴシック" pitchFamily="-105" charset="-128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981200"/>
            <a:ext cx="9144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28600" y="1295400"/>
            <a:ext cx="8763000" cy="49530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Representation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9600" y="1495961"/>
            <a:ext cx="80772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sz="1600" dirty="0">
                <a:latin typeface="Arial" charset="0"/>
                <a:ea typeface="ＭＳ Ｐゴシック" pitchFamily="-105" charset="-128"/>
              </a:rPr>
              <a:t>We </a:t>
            </a:r>
            <a:r>
              <a:rPr lang="en-US" sz="1600" b="1" dirty="0">
                <a:latin typeface="Arial" charset="0"/>
                <a:ea typeface="ＭＳ Ｐゴシック" pitchFamily="-105" charset="-128"/>
              </a:rPr>
              <a:t>fit line segments to </a:t>
            </a:r>
            <a:r>
              <a:rPr lang="en-US" sz="1600" b="1" dirty="0" smtClean="0">
                <a:latin typeface="Arial" charset="0"/>
                <a:ea typeface="ＭＳ Ｐゴシック" pitchFamily="-105" charset="-128"/>
              </a:rPr>
              <a:t>edges </a:t>
            </a:r>
            <a:r>
              <a:rPr lang="en-US" sz="1600" dirty="0">
                <a:latin typeface="Arial" charset="0"/>
                <a:ea typeface="ＭＳ Ｐゴシック" pitchFamily="-105" charset="-128"/>
              </a:rPr>
              <a:t>and each template pose is represented with a collection of </a:t>
            </a:r>
            <a:r>
              <a:rPr lang="en-US" sz="1600" i="1" dirty="0">
                <a:latin typeface="Arial" charset="0"/>
                <a:ea typeface="ＭＳ Ｐゴシック" pitchFamily="-105" charset="-128"/>
              </a:rPr>
              <a:t>m</a:t>
            </a:r>
            <a:r>
              <a:rPr lang="en-US" sz="1600" dirty="0">
                <a:latin typeface="Arial" charset="0"/>
                <a:ea typeface="ＭＳ Ｐゴシック" pitchFamily="-105" charset="-128"/>
              </a:rPr>
              <a:t>-line segments</a:t>
            </a:r>
          </a:p>
          <a:p>
            <a:pPr eaLnBrk="1" hangingPunct="1"/>
            <a:endParaRPr lang="en-US" sz="1600" dirty="0">
              <a:latin typeface="Arial" charset="0"/>
              <a:ea typeface="ＭＳ Ｐゴシック" pitchFamily="-105" charset="-128"/>
            </a:endParaRPr>
          </a:p>
          <a:p>
            <a:pPr eaLnBrk="1" hangingPunct="1"/>
            <a:r>
              <a:rPr lang="en-US" sz="1600" dirty="0">
                <a:latin typeface="Arial" charset="0"/>
                <a:ea typeface="ＭＳ Ｐゴシック" pitchFamily="-105" charset="-128"/>
              </a:rPr>
              <a:t>Compared with a set of points which has cardinality </a:t>
            </a:r>
            <a:r>
              <a:rPr lang="en-US" sz="1600" i="1" dirty="0">
                <a:latin typeface="Arial" charset="0"/>
                <a:ea typeface="ＭＳ Ｐゴシック" pitchFamily="-105" charset="-128"/>
              </a:rPr>
              <a:t>n</a:t>
            </a:r>
            <a:r>
              <a:rPr lang="en-US" sz="1600" dirty="0">
                <a:latin typeface="Arial" charset="0"/>
                <a:ea typeface="ＭＳ Ｐゴシック" pitchFamily="-105" charset="-128"/>
              </a:rPr>
              <a:t>, its linear representation</a:t>
            </a:r>
          </a:p>
          <a:p>
            <a:pPr eaLnBrk="1" hangingPunct="1"/>
            <a:r>
              <a:rPr lang="en-US" sz="1600" dirty="0">
                <a:latin typeface="Arial" charset="0"/>
                <a:ea typeface="ＭＳ Ｐゴシック" pitchFamily="-105" charset="-128"/>
              </a:rPr>
              <a:t>is more </a:t>
            </a:r>
            <a:r>
              <a:rPr lang="en-US" sz="1600" dirty="0" smtClean="0">
                <a:latin typeface="Arial" charset="0"/>
                <a:ea typeface="ＭＳ Ｐゴシック" pitchFamily="-105" charset="-128"/>
              </a:rPr>
              <a:t>concise. It </a:t>
            </a:r>
            <a:r>
              <a:rPr lang="en-US" sz="1600" dirty="0">
                <a:latin typeface="Arial" charset="0"/>
                <a:ea typeface="ＭＳ Ｐゴシック" pitchFamily="-105" charset="-128"/>
              </a:rPr>
              <a:t>requires only O(</a:t>
            </a:r>
            <a:r>
              <a:rPr lang="en-US" sz="1600" i="1" dirty="0">
                <a:latin typeface="Arial" charset="0"/>
                <a:ea typeface="ＭＳ Ｐゴシック" pitchFamily="-105" charset="-128"/>
              </a:rPr>
              <a:t>m</a:t>
            </a:r>
            <a:r>
              <a:rPr lang="en-US" sz="1600" dirty="0">
                <a:latin typeface="Arial" charset="0"/>
                <a:ea typeface="ＭＳ Ｐゴシック" pitchFamily="-105" charset="-128"/>
              </a:rPr>
              <a:t>) memory to store an edge map where </a:t>
            </a:r>
            <a:r>
              <a:rPr lang="en-US" sz="1600" i="1" dirty="0">
                <a:latin typeface="Arial" charset="0"/>
                <a:ea typeface="ＭＳ Ｐゴシック" pitchFamily="-105" charset="-128"/>
              </a:rPr>
              <a:t>m</a:t>
            </a:r>
            <a:r>
              <a:rPr lang="en-US" sz="1600" dirty="0">
                <a:latin typeface="Arial" charset="0"/>
                <a:ea typeface="ＭＳ Ｐゴシック" pitchFamily="-105" charset="-128"/>
              </a:rPr>
              <a:t> &lt;&lt; </a:t>
            </a:r>
            <a:r>
              <a:rPr lang="en-US" sz="1600" i="1" dirty="0" smtClean="0">
                <a:latin typeface="Arial" charset="0"/>
                <a:ea typeface="ＭＳ Ｐゴシック" pitchFamily="-105" charset="-128"/>
              </a:rPr>
              <a:t>n</a:t>
            </a:r>
            <a:endParaRPr lang="en-US" sz="1600" i="1" dirty="0">
              <a:latin typeface="Arial" charset="0"/>
              <a:ea typeface="ＭＳ Ｐゴシック" pitchFamily="-105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7577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3338223"/>
            <a:ext cx="5715000" cy="2234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521116" y="5572780"/>
            <a:ext cx="2517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Edge image. The image contains</a:t>
            </a:r>
          </a:p>
          <a:p>
            <a:r>
              <a:rPr lang="en-US" sz="1400" dirty="0" smtClean="0"/>
              <a:t>11542 edge points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4697317" y="5572780"/>
            <a:ext cx="2465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Line image. The image contains</a:t>
            </a:r>
          </a:p>
          <a:p>
            <a:r>
              <a:rPr lang="en-US" sz="1400" dirty="0" smtClean="0"/>
              <a:t>300 line segments</a:t>
            </a:r>
            <a:endParaRPr lang="en-US" sz="1400" dirty="0"/>
          </a:p>
        </p:txBody>
      </p:sp>
      <p:sp>
        <p:nvSpPr>
          <p:cNvPr id="9" name="Rounded Rectangle 8"/>
          <p:cNvSpPr/>
          <p:nvPr/>
        </p:nvSpPr>
        <p:spPr>
          <a:xfrm>
            <a:off x="152400" y="3276600"/>
            <a:ext cx="8763000" cy="28956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52400" y="1371600"/>
            <a:ext cx="8763000" cy="16764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85800"/>
            <a:ext cx="7772400" cy="533400"/>
          </a:xfrm>
        </p:spPr>
        <p:txBody>
          <a:bodyPr/>
          <a:lstStyle/>
          <a:p>
            <a:r>
              <a:rPr lang="en-US" dirty="0" smtClean="0"/>
              <a:t>3D Distance Transform Integral</a:t>
            </a:r>
            <a:endParaRPr 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47800"/>
            <a:ext cx="3904087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28600" y="1600200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Query edge map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762000"/>
            <a:ext cx="4114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Edges are quantized into discrete orientation channels.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15240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2D distance transform of each orientation channel.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572000" y="2286000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3D distance transform based on the orientation cost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572000" y="3962400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3D distance transform integral</a:t>
            </a:r>
            <a:endParaRPr lang="en-US" sz="1600" dirty="0"/>
          </a:p>
        </p:txBody>
      </p: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4343400"/>
            <a:ext cx="3276600" cy="550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4876800"/>
            <a:ext cx="311160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4495800" y="762000"/>
            <a:ext cx="4267200" cy="685800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95800" y="1524000"/>
            <a:ext cx="4267200" cy="685800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95800" y="2286000"/>
            <a:ext cx="4267200" cy="1600200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80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8200" y="2895600"/>
            <a:ext cx="3962400" cy="470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3276600"/>
            <a:ext cx="3827899" cy="52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18"/>
          <p:cNvSpPr/>
          <p:nvPr/>
        </p:nvSpPr>
        <p:spPr>
          <a:xfrm>
            <a:off x="4495800" y="3962400"/>
            <a:ext cx="4267200" cy="1600200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81000" y="5638800"/>
            <a:ext cx="8382000" cy="838200"/>
          </a:xfrm>
          <a:prstGeom prst="rect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33400" y="5638800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Final cost evaluation</a:t>
            </a:r>
            <a:endParaRPr lang="en-US" sz="1600" dirty="0"/>
          </a:p>
        </p:txBody>
      </p:sp>
      <p:pic>
        <p:nvPicPr>
          <p:cNvPr id="76809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25301" y="5638800"/>
            <a:ext cx="6161499" cy="695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" name="Shape 36"/>
          <p:cNvCxnSpPr>
            <a:endCxn id="13" idx="1"/>
          </p:cNvCxnSpPr>
          <p:nvPr/>
        </p:nvCxnSpPr>
        <p:spPr>
          <a:xfrm rot="5400000" flipH="1" flipV="1">
            <a:off x="3600450" y="1695450"/>
            <a:ext cx="1485900" cy="304800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0800000" flipV="1">
            <a:off x="4038600" y="2590798"/>
            <a:ext cx="152400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hape 48"/>
          <p:cNvCxnSpPr>
            <a:endCxn id="14" idx="1"/>
          </p:cNvCxnSpPr>
          <p:nvPr/>
        </p:nvCxnSpPr>
        <p:spPr>
          <a:xfrm rot="5400000" flipH="1" flipV="1">
            <a:off x="3600450" y="2533650"/>
            <a:ext cx="1562100" cy="228600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10800000">
            <a:off x="4038600" y="3429000"/>
            <a:ext cx="228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hape 60"/>
          <p:cNvCxnSpPr>
            <a:endCxn id="15" idx="1"/>
          </p:cNvCxnSpPr>
          <p:nvPr/>
        </p:nvCxnSpPr>
        <p:spPr>
          <a:xfrm rot="5400000" flipH="1" flipV="1">
            <a:off x="3790950" y="3638550"/>
            <a:ext cx="1257300" cy="152400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10800000">
            <a:off x="4038600" y="4343400"/>
            <a:ext cx="304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hape 70"/>
          <p:cNvCxnSpPr>
            <a:endCxn id="19" idx="1"/>
          </p:cNvCxnSpPr>
          <p:nvPr/>
        </p:nvCxnSpPr>
        <p:spPr>
          <a:xfrm rot="5400000" flipH="1" flipV="1">
            <a:off x="4210050" y="4895850"/>
            <a:ext cx="419100" cy="152400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10800000">
            <a:off x="4038600" y="5181600"/>
            <a:ext cx="304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85800" y="5986046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</a:rPr>
              <a:t>O(n) → O(m) </a:t>
            </a:r>
            <a:endParaRPr lang="en-US" sz="2000" i="1" dirty="0">
              <a:solidFill>
                <a:srgbClr val="FF0000"/>
              </a:solidFill>
            </a:endParaRPr>
          </a:p>
        </p:txBody>
      </p:sp>
      <p:sp>
        <p:nvSpPr>
          <p:cNvPr id="80" name="Slide Number Placeholder 7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Optimization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447800"/>
            <a:ext cx="3945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O(m) </a:t>
            </a:r>
            <a:r>
              <a:rPr lang="en-US" dirty="0" smtClean="0"/>
              <a:t>complexity is just an upper bound.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2096869"/>
            <a:ext cx="7851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sort the template line segments </a:t>
            </a:r>
            <a:r>
              <a:rPr lang="en-US" b="1" dirty="0" smtClean="0"/>
              <a:t>in the decreasing order of length</a:t>
            </a:r>
            <a:r>
              <a:rPr lang="en-US" dirty="0" smtClean="0"/>
              <a:t>. In the case of searching for the best matcher, we can keep track of the matching cost.</a:t>
            </a:r>
            <a:endParaRPr lang="en-US" dirty="0"/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3429000"/>
            <a:ext cx="2982362" cy="1087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09116" y="4713419"/>
            <a:ext cx="6875078" cy="42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811794" y="4772799"/>
            <a:ext cx="779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where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0" y="2932331"/>
            <a:ext cx="743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                be the current minimum cost.  We can skip the cost evaluation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20628" y="3770531"/>
            <a:ext cx="1120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whenever</a:t>
            </a:r>
            <a:endParaRPr lang="en-US" dirty="0"/>
          </a:p>
        </p:txBody>
      </p:sp>
      <p:pic>
        <p:nvPicPr>
          <p:cNvPr id="778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2819400"/>
            <a:ext cx="228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ounded Rectangle 15"/>
          <p:cNvSpPr/>
          <p:nvPr/>
        </p:nvSpPr>
        <p:spPr>
          <a:xfrm>
            <a:off x="152400" y="1295400"/>
            <a:ext cx="8763000" cy="48768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38200" y="5498068"/>
            <a:ext cx="7154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The number of evaluated line segment matching costs is much less than </a:t>
            </a:r>
            <a:r>
              <a:rPr lang="en-US" i="1" dirty="0" smtClean="0">
                <a:solidFill>
                  <a:srgbClr val="FF0000"/>
                </a:solidFill>
              </a:rPr>
              <a:t>m</a:t>
            </a:r>
            <a:r>
              <a:rPr lang="en-US" dirty="0" smtClean="0">
                <a:solidFill>
                  <a:srgbClr val="FF0000"/>
                </a:solidFill>
              </a:rPr>
              <a:t>.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matching results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306866"/>
            <a:ext cx="8839200" cy="4941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981200"/>
            <a:ext cx="8795905" cy="3254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 Operating Curves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9122" y="1600200"/>
            <a:ext cx="5962722" cy="4567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583053"/>
            <a:ext cx="2895599" cy="2226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 on </a:t>
            </a:r>
            <a:r>
              <a:rPr lang="en-US" dirty="0" err="1" smtClean="0"/>
              <a:t>HumanEva</a:t>
            </a:r>
            <a:r>
              <a:rPr lang="en-US" dirty="0" smtClean="0"/>
              <a:t> Dataset</a:t>
            </a: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</p:spPr>
        <p:txBody>
          <a:bodyPr/>
          <a:lstStyle/>
          <a:p>
            <a:fld id="{C4B4C783-4AA8-4812-A89A-62848234E060}" type="slidenum">
              <a:rPr lang="en-US" altLang="en-US"/>
              <a:pPr/>
              <a:t>28</a:t>
            </a:fld>
            <a:endParaRPr lang="en-US" altLang="en-US"/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1560" y="2895600"/>
            <a:ext cx="374904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366" y="3429000"/>
            <a:ext cx="4164034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62000" y="1600200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use a set of human silhouettes with known poses as the template and match them in a given image. The pose of best matcher serves as the estimated human pose.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400" y="5282625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proposed algorithm can evaluate </a:t>
            </a:r>
          </a:p>
          <a:p>
            <a:r>
              <a:rPr lang="en-US" sz="1600" dirty="0" smtClean="0">
                <a:solidFill>
                  <a:srgbClr val="C00000"/>
                </a:solidFill>
              </a:rPr>
              <a:t>1.1 millions </a:t>
            </a:r>
            <a:r>
              <a:rPr lang="en-US" sz="1600" dirty="0" smtClean="0"/>
              <a:t>hypotheses per second.</a:t>
            </a:r>
            <a:endParaRPr lang="en-US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152400" y="2743200"/>
            <a:ext cx="8915400" cy="35814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52400" y="1295400"/>
            <a:ext cx="8915400" cy="13716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Evidence of </a:t>
            </a:r>
            <a:r>
              <a:rPr lang="en-US" dirty="0" err="1" smtClean="0"/>
              <a:t>Sublinear</a:t>
            </a:r>
            <a:r>
              <a:rPr lang="en-US" dirty="0" smtClean="0"/>
              <a:t> Complexity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1668482"/>
            <a:ext cx="487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complexity of Chamfer Matching is </a:t>
            </a:r>
            <a:r>
              <a:rPr lang="en-US" b="1" dirty="0" smtClean="0"/>
              <a:t>O(</a:t>
            </a:r>
            <a:r>
              <a:rPr lang="en-US" b="1" dirty="0" err="1" smtClean="0"/>
              <a:t>nK</a:t>
            </a:r>
            <a:r>
              <a:rPr lang="en-US" b="1" dirty="0" smtClean="0"/>
              <a:t>)</a:t>
            </a:r>
            <a:r>
              <a:rPr lang="en-US" dirty="0" smtClean="0"/>
              <a:t> where </a:t>
            </a:r>
            <a:r>
              <a:rPr lang="en-US" b="1" dirty="0" smtClean="0">
                <a:solidFill>
                  <a:srgbClr val="C00000"/>
                </a:solidFill>
              </a:rPr>
              <a:t>n</a:t>
            </a:r>
            <a:r>
              <a:rPr lang="en-US" dirty="0" smtClean="0"/>
              <a:t> is the number of edge pixels and </a:t>
            </a:r>
            <a:r>
              <a:rPr lang="en-US" b="1" dirty="0" smtClean="0">
                <a:solidFill>
                  <a:srgbClr val="C00000"/>
                </a:solidFill>
              </a:rPr>
              <a:t>K</a:t>
            </a:r>
            <a:r>
              <a:rPr lang="en-US" dirty="0" smtClean="0"/>
              <a:t> is the number of hypothesis.</a:t>
            </a:r>
          </a:p>
          <a:p>
            <a:endParaRPr lang="en-US" dirty="0" smtClean="0"/>
          </a:p>
          <a:p>
            <a:r>
              <a:rPr lang="en-US" dirty="0" smtClean="0"/>
              <a:t>Line segment representation </a:t>
            </a:r>
            <a:r>
              <a:rPr lang="en-US" b="1" dirty="0" smtClean="0"/>
              <a:t>O(</a:t>
            </a:r>
            <a:r>
              <a:rPr lang="en-US" b="1" dirty="0" err="1" smtClean="0"/>
              <a:t>nK</a:t>
            </a:r>
            <a:r>
              <a:rPr lang="en-US" b="1" dirty="0" smtClean="0"/>
              <a:t>)  </a:t>
            </a:r>
            <a:r>
              <a:rPr lang="en-US" dirty="0" smtClean="0"/>
              <a:t>=&gt;  </a:t>
            </a:r>
            <a:r>
              <a:rPr lang="en-US" b="1" dirty="0" smtClean="0"/>
              <a:t>O(</a:t>
            </a:r>
            <a:r>
              <a:rPr lang="en-US" b="1" dirty="0" err="1" smtClean="0"/>
              <a:t>mK</a:t>
            </a:r>
            <a:r>
              <a:rPr lang="en-US" b="1" dirty="0" smtClean="0"/>
              <a:t>) </a:t>
            </a:r>
            <a:r>
              <a:rPr lang="en-US" dirty="0" smtClean="0"/>
              <a:t>where </a:t>
            </a:r>
            <a:r>
              <a:rPr lang="en-US" b="1" dirty="0" smtClean="0">
                <a:solidFill>
                  <a:srgbClr val="C00000"/>
                </a:solidFill>
              </a:rPr>
              <a:t>m</a:t>
            </a:r>
            <a:r>
              <a:rPr lang="en-US" dirty="0" smtClean="0"/>
              <a:t> is the number of line segments.</a:t>
            </a:r>
          </a:p>
          <a:p>
            <a:endParaRPr lang="en-US" dirty="0" smtClean="0"/>
          </a:p>
          <a:p>
            <a:r>
              <a:rPr lang="en-US" dirty="0" smtClean="0"/>
              <a:t>We order the line representation according to their supports. Only a small portion of line segments are actually evaluated (</a:t>
            </a:r>
            <a:r>
              <a:rPr lang="en-US" dirty="0" smtClean="0">
                <a:solidFill>
                  <a:srgbClr val="C00000"/>
                </a:solidFill>
              </a:rPr>
              <a:t>20~30%</a:t>
            </a:r>
            <a:r>
              <a:rPr lang="en-US" dirty="0" smtClean="0"/>
              <a:t>) for object localization.</a:t>
            </a:r>
          </a:p>
          <a:p>
            <a:endParaRPr lang="en-US" dirty="0" smtClean="0"/>
          </a:p>
          <a:p>
            <a:r>
              <a:rPr lang="en-US" dirty="0" smtClean="0"/>
              <a:t>Actually, </a:t>
            </a:r>
            <a:r>
              <a:rPr lang="en-US" b="1" dirty="0" smtClean="0"/>
              <a:t>O(</a:t>
            </a:r>
            <a:r>
              <a:rPr lang="en-US" b="1" dirty="0" err="1" smtClean="0"/>
              <a:t>nK</a:t>
            </a:r>
            <a:r>
              <a:rPr lang="en-US" b="1" dirty="0" smtClean="0"/>
              <a:t>)  =&gt; O(</a:t>
            </a:r>
            <a:r>
              <a:rPr lang="el-GR" b="1" dirty="0" smtClean="0"/>
              <a:t>η</a:t>
            </a:r>
            <a:r>
              <a:rPr lang="en-US" b="1" dirty="0" smtClean="0"/>
              <a:t>K)</a:t>
            </a:r>
            <a:r>
              <a:rPr lang="en-US" dirty="0" smtClean="0"/>
              <a:t>, where </a:t>
            </a:r>
            <a:r>
              <a:rPr lang="el-GR" b="1" dirty="0" smtClean="0">
                <a:solidFill>
                  <a:srgbClr val="C00000"/>
                </a:solidFill>
              </a:rPr>
              <a:t>η</a:t>
            </a:r>
            <a:r>
              <a:rPr lang="en-US" dirty="0" smtClean="0"/>
              <a:t> is a </a:t>
            </a:r>
            <a:r>
              <a:rPr lang="en-US" dirty="0" err="1" smtClean="0"/>
              <a:t>sublinear</a:t>
            </a:r>
            <a:r>
              <a:rPr lang="en-US" dirty="0" smtClean="0"/>
              <a:t> function of </a:t>
            </a:r>
            <a:r>
              <a:rPr lang="en-US" b="1" dirty="0" smtClean="0">
                <a:solidFill>
                  <a:srgbClr val="C00000"/>
                </a:solidFill>
              </a:rPr>
              <a:t>n</a:t>
            </a:r>
            <a:r>
              <a:rPr lang="en-US" dirty="0" smtClean="0"/>
              <a:t>.</a:t>
            </a:r>
          </a:p>
        </p:txBody>
      </p: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1409700"/>
            <a:ext cx="2105025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1"/>
          <p:cNvGrpSpPr/>
          <p:nvPr/>
        </p:nvGrpSpPr>
        <p:grpSpPr>
          <a:xfrm>
            <a:off x="5105400" y="3557626"/>
            <a:ext cx="3886200" cy="2690774"/>
            <a:chOff x="5410200" y="3481426"/>
            <a:chExt cx="3886200" cy="2690774"/>
          </a:xfrm>
        </p:grpSpPr>
        <p:pic>
          <p:nvPicPr>
            <p:cNvPr id="7680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5000" y="3481426"/>
              <a:ext cx="2895600" cy="2385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Rectangle 7"/>
            <p:cNvSpPr/>
            <p:nvPr/>
          </p:nvSpPr>
          <p:spPr>
            <a:xfrm>
              <a:off x="5410200" y="4419600"/>
              <a:ext cx="6096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b="1" dirty="0" smtClean="0">
                  <a:solidFill>
                    <a:schemeClr val="tx1"/>
                  </a:solidFill>
                </a:rPr>
                <a:t>η</a:t>
              </a:r>
              <a:r>
                <a:rPr lang="en-US" b="1" dirty="0" smtClean="0">
                  <a:solidFill>
                    <a:schemeClr val="tx1"/>
                  </a:solidFill>
                </a:rPr>
                <a:t>/n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010400" y="5791200"/>
              <a:ext cx="609600" cy="381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6172200" y="4114800"/>
              <a:ext cx="2209800" cy="0"/>
            </a:xfrm>
            <a:prstGeom prst="line">
              <a:avLst/>
            </a:prstGeom>
            <a:ln w="38100">
              <a:solidFill>
                <a:srgbClr val="0070C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772400" y="3881735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Linear complexity</a:t>
              </a:r>
              <a:endParaRPr 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24800" y="495300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C00000"/>
                  </a:solidFill>
                </a:rPr>
                <a:t>Sub-linear complexity</a:t>
              </a:r>
              <a:endParaRPr lang="en-US" sz="1200" dirty="0">
                <a:solidFill>
                  <a:srgbClr val="C00000"/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52400" y="1219200"/>
            <a:ext cx="8915400" cy="50292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2362200"/>
            <a:ext cx="6172200" cy="9906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en-US" sz="5400" dirty="0" smtClean="0"/>
              <a:t>Pose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743200"/>
            <a:ext cx="7391400" cy="99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5400" dirty="0" smtClean="0"/>
              <a:t>Robotic Assembly System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0"/>
            <a:ext cx="8305800" cy="533400"/>
          </a:xfrm>
        </p:spPr>
        <p:txBody>
          <a:bodyPr>
            <a:normAutofit/>
          </a:bodyPr>
          <a:lstStyle/>
          <a:p>
            <a:r>
              <a:rPr lang="en-US" dirty="0" smtClean="0"/>
              <a:t>Object Detection and Pose Estimation for Robotic Assembly 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66446"/>
            <a:ext cx="2876550" cy="21351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1250" y="1588671"/>
            <a:ext cx="1962150" cy="2187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4914900"/>
            <a:ext cx="19812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3962400" y="1807746"/>
            <a:ext cx="160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Human Labor</a:t>
            </a:r>
          </a:p>
          <a:p>
            <a:pPr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to Robot Labor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730161" y="2874069"/>
            <a:ext cx="1984839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Objects must be </a:t>
            </a:r>
          </a:p>
          <a:p>
            <a:pPr algn="ctr"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carefully placed before</a:t>
            </a:r>
          </a:p>
          <a:p>
            <a:pPr algn="ctr">
              <a:defRPr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robot operates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762000" y="4381500"/>
            <a:ext cx="21788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rgbClr val="A50021"/>
                </a:solidFill>
                <a:latin typeface="Arial" charset="0"/>
              </a:rPr>
              <a:t>How about this?</a:t>
            </a:r>
          </a:p>
        </p:txBody>
      </p:sp>
      <p:sp>
        <p:nvSpPr>
          <p:cNvPr id="10" name="Rectangle 10"/>
          <p:cNvSpPr txBox="1">
            <a:spLocks noChangeArrowheads="1"/>
          </p:cNvSpPr>
          <p:nvPr/>
        </p:nvSpPr>
        <p:spPr bwMode="auto">
          <a:xfrm>
            <a:off x="3352800" y="4897438"/>
            <a:ext cx="5200650" cy="1312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80000"/>
              </a:lnSpc>
              <a:spcBef>
                <a:spcPct val="20000"/>
              </a:spcBef>
              <a:defRPr/>
            </a:pPr>
            <a:r>
              <a:rPr lang="en-US" kern="0" dirty="0">
                <a:solidFill>
                  <a:srgbClr val="424242"/>
                </a:solidFill>
                <a:latin typeface="Arial" pitchFamily="34" charset="0"/>
                <a:ea typeface="ＭＳ Ｐゴシック" pitchFamily="-105" charset="-128"/>
                <a:cs typeface="Arial" pitchFamily="34" charset="0"/>
              </a:rPr>
              <a:t>	The goal is to detect and localize a target object in a cluttered bin and to accurately estimate its pose using cameras. The robot can then use this estimate to grasp the object and perform subsequent manipulation.</a:t>
            </a: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3754438" y="4381500"/>
            <a:ext cx="41703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A50021"/>
                </a:solidFill>
                <a:latin typeface="Arial" charset="0"/>
              </a:rPr>
              <a:t>Computer Vision Based Solution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733800" y="2404646"/>
            <a:ext cx="2133600" cy="446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6144" y="3700046"/>
            <a:ext cx="327525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u="sng" dirty="0">
                <a:latin typeface="Arial" pitchFamily="34" charset="0"/>
                <a:cs typeface="Arial" pitchFamily="34" charset="0"/>
              </a:rPr>
              <a:t>Invention of interchangeable parts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52400" y="1295400"/>
            <a:ext cx="8763000" cy="28956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52400" y="4267200"/>
            <a:ext cx="8763000" cy="22098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75" y="1309687"/>
            <a:ext cx="7648575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04800" y="3900488"/>
            <a:ext cx="2266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800" b="1" dirty="0">
                <a:solidFill>
                  <a:srgbClr val="A50021"/>
                </a:solidFill>
                <a:latin typeface="Arial" charset="0"/>
                <a:ea typeface="ＭＳ Ｐゴシック" pitchFamily="-105" charset="-128"/>
              </a:rPr>
              <a:t>Algorithmic Layout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787" y="4267200"/>
            <a:ext cx="8710613" cy="213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/>
              <a:t>System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52400" y="3886200"/>
            <a:ext cx="8763000" cy="24384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52400" y="1219200"/>
            <a:ext cx="8763000" cy="25908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Multi-Flash Camera</a:t>
            </a:r>
            <a:endParaRPr lang="en-US" dirty="0"/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939461"/>
            <a:ext cx="4191000" cy="3318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28600" y="1295400"/>
            <a:ext cx="8763000" cy="49530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LED 1 – I</a:t>
            </a:r>
            <a:r>
              <a:rPr lang="en-US" baseline="-25000" smtClean="0"/>
              <a:t>1</a:t>
            </a:r>
            <a:endParaRPr lang="en-US" smtClean="0"/>
          </a:p>
        </p:txBody>
      </p:sp>
      <p:pic>
        <p:nvPicPr>
          <p:cNvPr id="13315" name="Content Placeholder 4" descr="CapturedImage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50988" y="1600200"/>
            <a:ext cx="6042025" cy="4530725"/>
          </a:xfrm>
        </p:spPr>
      </p:pic>
      <p:sp>
        <p:nvSpPr>
          <p:cNvPr id="13316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</p:spPr>
        <p:txBody>
          <a:bodyPr/>
          <a:lstStyle/>
          <a:p>
            <a:fld id="{A9973ADF-155D-454E-9298-56CCBF57651D}" type="slidenum">
              <a:rPr lang="en-US" altLang="en-US" smtClean="0"/>
              <a:pPr/>
              <a:t>34</a:t>
            </a:fld>
            <a:endParaRPr lang="en-US" altLang="en-US" smtClean="0"/>
          </a:p>
        </p:txBody>
      </p:sp>
      <p:sp>
        <p:nvSpPr>
          <p:cNvPr id="6" name="Rounded Rectangle 5"/>
          <p:cNvSpPr/>
          <p:nvPr/>
        </p:nvSpPr>
        <p:spPr>
          <a:xfrm>
            <a:off x="228600" y="1295400"/>
            <a:ext cx="8763000" cy="49530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LED 2 – I</a:t>
            </a:r>
            <a:r>
              <a:rPr lang="en-US" baseline="-25000" smtClean="0"/>
              <a:t>2</a:t>
            </a:r>
            <a:endParaRPr lang="en-US" smtClean="0"/>
          </a:p>
        </p:txBody>
      </p:sp>
      <p:pic>
        <p:nvPicPr>
          <p:cNvPr id="14339" name="Content Placeholder 4" descr="CapturedImage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50988" y="1600200"/>
            <a:ext cx="6042025" cy="4530725"/>
          </a:xfrm>
        </p:spPr>
      </p:pic>
      <p:sp>
        <p:nvSpPr>
          <p:cNvPr id="1434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</p:spPr>
        <p:txBody>
          <a:bodyPr/>
          <a:lstStyle/>
          <a:p>
            <a:fld id="{9A905836-40E7-4BD4-AA65-776E112963B1}" type="slidenum">
              <a:rPr lang="en-US" altLang="en-US" smtClean="0"/>
              <a:pPr/>
              <a:t>35</a:t>
            </a:fld>
            <a:endParaRPr lang="en-US" altLang="en-US" smtClean="0"/>
          </a:p>
        </p:txBody>
      </p:sp>
      <p:sp>
        <p:nvSpPr>
          <p:cNvPr id="6" name="Rounded Rectangle 5"/>
          <p:cNvSpPr/>
          <p:nvPr/>
        </p:nvSpPr>
        <p:spPr>
          <a:xfrm>
            <a:off x="228600" y="1295400"/>
            <a:ext cx="8763000" cy="49530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LED 3 – I</a:t>
            </a:r>
            <a:r>
              <a:rPr lang="en-US" baseline="-25000" smtClean="0"/>
              <a:t>3</a:t>
            </a:r>
            <a:endParaRPr lang="en-US" smtClean="0"/>
          </a:p>
        </p:txBody>
      </p:sp>
      <p:pic>
        <p:nvPicPr>
          <p:cNvPr id="15363" name="Content Placeholder 4" descr="CapturedImage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50988" y="1600200"/>
            <a:ext cx="6042025" cy="4530725"/>
          </a:xfrm>
        </p:spPr>
      </p:pic>
      <p:sp>
        <p:nvSpPr>
          <p:cNvPr id="1536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</p:spPr>
        <p:txBody>
          <a:bodyPr/>
          <a:lstStyle/>
          <a:p>
            <a:fld id="{2320CF21-77E0-49B1-B3AB-8E85D75598C5}" type="slidenum">
              <a:rPr lang="en-US" altLang="en-US" smtClean="0"/>
              <a:pPr/>
              <a:t>36</a:t>
            </a:fld>
            <a:endParaRPr lang="en-US" altLang="en-US" smtClean="0"/>
          </a:p>
        </p:txBody>
      </p:sp>
      <p:sp>
        <p:nvSpPr>
          <p:cNvPr id="6" name="Rounded Rectangle 5"/>
          <p:cNvSpPr/>
          <p:nvPr/>
        </p:nvSpPr>
        <p:spPr>
          <a:xfrm>
            <a:off x="228600" y="1295400"/>
            <a:ext cx="8763000" cy="49530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LED 4 – I</a:t>
            </a:r>
            <a:r>
              <a:rPr lang="en-US" baseline="-25000" smtClean="0"/>
              <a:t>4</a:t>
            </a:r>
            <a:endParaRPr lang="en-US" smtClean="0"/>
          </a:p>
        </p:txBody>
      </p:sp>
      <p:pic>
        <p:nvPicPr>
          <p:cNvPr id="16387" name="Content Placeholder 4" descr="CapturedImage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50988" y="1600200"/>
            <a:ext cx="6042025" cy="4530725"/>
          </a:xfrm>
        </p:spPr>
      </p:pic>
      <p:sp>
        <p:nvSpPr>
          <p:cNvPr id="1638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</p:spPr>
        <p:txBody>
          <a:bodyPr/>
          <a:lstStyle/>
          <a:p>
            <a:fld id="{18A11E34-5631-43E9-926B-B7C71CF3A74E}" type="slidenum">
              <a:rPr lang="en-US" altLang="en-US" smtClean="0"/>
              <a:pPr/>
              <a:t>37</a:t>
            </a:fld>
            <a:endParaRPr lang="en-US" altLang="en-US" smtClean="0"/>
          </a:p>
        </p:txBody>
      </p:sp>
      <p:sp>
        <p:nvSpPr>
          <p:cNvPr id="6" name="Rounded Rectangle 5"/>
          <p:cNvSpPr/>
          <p:nvPr/>
        </p:nvSpPr>
        <p:spPr>
          <a:xfrm>
            <a:off x="228600" y="1295400"/>
            <a:ext cx="8763000" cy="49530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LED 5 – I</a:t>
            </a:r>
            <a:r>
              <a:rPr lang="en-US" baseline="-25000" smtClean="0"/>
              <a:t>5</a:t>
            </a:r>
            <a:endParaRPr lang="en-US" smtClean="0"/>
          </a:p>
        </p:txBody>
      </p:sp>
      <p:pic>
        <p:nvPicPr>
          <p:cNvPr id="17411" name="Content Placeholder 4" descr="CapturedImage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50988" y="1600200"/>
            <a:ext cx="6042025" cy="4530725"/>
          </a:xfrm>
        </p:spPr>
      </p:pic>
      <p:sp>
        <p:nvSpPr>
          <p:cNvPr id="1741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</p:spPr>
        <p:txBody>
          <a:bodyPr/>
          <a:lstStyle/>
          <a:p>
            <a:fld id="{731A5DEE-7640-4BDA-93A2-19E8C6D44392}" type="slidenum">
              <a:rPr lang="en-US" altLang="en-US" smtClean="0"/>
              <a:pPr/>
              <a:t>38</a:t>
            </a:fld>
            <a:endParaRPr lang="en-US" altLang="en-US" smtClean="0"/>
          </a:p>
        </p:txBody>
      </p:sp>
      <p:sp>
        <p:nvSpPr>
          <p:cNvPr id="6" name="Rounded Rectangle 5"/>
          <p:cNvSpPr/>
          <p:nvPr/>
        </p:nvSpPr>
        <p:spPr>
          <a:xfrm>
            <a:off x="228600" y="1295400"/>
            <a:ext cx="8763000" cy="49530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LED 6 – I</a:t>
            </a:r>
            <a:r>
              <a:rPr lang="en-US" baseline="-25000" smtClean="0"/>
              <a:t>6</a:t>
            </a:r>
            <a:endParaRPr lang="en-US" smtClean="0"/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</p:spPr>
        <p:txBody>
          <a:bodyPr/>
          <a:lstStyle/>
          <a:p>
            <a:fld id="{BB421628-C164-4E4B-9AEA-7F0FF2523309}" type="slidenum">
              <a:rPr lang="en-US" altLang="en-US" smtClean="0"/>
              <a:pPr/>
              <a:t>39</a:t>
            </a:fld>
            <a:endParaRPr lang="en-US" altLang="en-US" smtClean="0"/>
          </a:p>
        </p:txBody>
      </p:sp>
      <p:pic>
        <p:nvPicPr>
          <p:cNvPr id="18436" name="Content Placeholder 6" descr="CapturedImage5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50988" y="1600200"/>
            <a:ext cx="6042025" cy="4530725"/>
          </a:xfrm>
        </p:spPr>
      </p:pic>
      <p:sp>
        <p:nvSpPr>
          <p:cNvPr id="6" name="Rounded Rectangle 5"/>
          <p:cNvSpPr/>
          <p:nvPr/>
        </p:nvSpPr>
        <p:spPr>
          <a:xfrm>
            <a:off x="228600" y="1295400"/>
            <a:ext cx="8763000" cy="49530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Pose Estimation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09586" y="1295400"/>
            <a:ext cx="28902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Where is the object?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http://homepages.inf.ed.ac.uk/rbf/CVonline/LOCAL_COPIES/ROSENHAHN1/KanneF250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057399"/>
            <a:ext cx="3352800" cy="251460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3733800" y="1295400"/>
            <a:ext cx="2594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How is it oriented?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4953000"/>
            <a:ext cx="731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By pose we mean the transformation needed to map an object model from its inherent coordinate system into agreement with the sensory data.</a:t>
            </a:r>
            <a:endParaRPr lang="en-US" sz="2400" dirty="0"/>
          </a:p>
        </p:txBody>
      </p:sp>
      <p:pic>
        <p:nvPicPr>
          <p:cNvPr id="1028" name="Picture 4" descr="http://www.cvmt.dk/~pfa/pose/pose_e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4799" y="2057400"/>
            <a:ext cx="4559047" cy="2514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LED 7 – I</a:t>
            </a:r>
            <a:r>
              <a:rPr lang="en-US" baseline="-25000" smtClean="0"/>
              <a:t>7</a:t>
            </a:r>
            <a:endParaRPr lang="en-US" smtClean="0"/>
          </a:p>
        </p:txBody>
      </p:sp>
      <p:pic>
        <p:nvPicPr>
          <p:cNvPr id="19459" name="Content Placeholder 4" descr="CapturedImage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50988" y="1600200"/>
            <a:ext cx="6042025" cy="4530725"/>
          </a:xfrm>
        </p:spPr>
      </p:pic>
      <p:sp>
        <p:nvSpPr>
          <p:cNvPr id="1946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</p:spPr>
        <p:txBody>
          <a:bodyPr/>
          <a:lstStyle/>
          <a:p>
            <a:fld id="{AB4DD4B2-9B12-448F-9CB6-4C9B75E04267}" type="slidenum">
              <a:rPr lang="en-US" altLang="en-US" smtClean="0"/>
              <a:pPr/>
              <a:t>40</a:t>
            </a:fld>
            <a:endParaRPr lang="en-US" altLang="en-US" smtClean="0"/>
          </a:p>
        </p:txBody>
      </p:sp>
      <p:sp>
        <p:nvSpPr>
          <p:cNvPr id="6" name="Rounded Rectangle 5"/>
          <p:cNvSpPr/>
          <p:nvPr/>
        </p:nvSpPr>
        <p:spPr>
          <a:xfrm>
            <a:off x="228600" y="1295400"/>
            <a:ext cx="8763000" cy="49530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LED 8 – I</a:t>
            </a:r>
            <a:r>
              <a:rPr lang="en-US" baseline="-25000" smtClean="0"/>
              <a:t>8</a:t>
            </a:r>
            <a:endParaRPr lang="en-US" smtClean="0"/>
          </a:p>
        </p:txBody>
      </p:sp>
      <p:pic>
        <p:nvPicPr>
          <p:cNvPr id="20483" name="Content Placeholder 4" descr="CapturedImage7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550988" y="1600200"/>
            <a:ext cx="6042025" cy="4530725"/>
          </a:xfrm>
        </p:spPr>
      </p:pic>
      <p:sp>
        <p:nvSpPr>
          <p:cNvPr id="2048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</p:spPr>
        <p:txBody>
          <a:bodyPr/>
          <a:lstStyle/>
          <a:p>
            <a:fld id="{5AABF711-B6A2-4A7B-B53C-94CDA2BF035A}" type="slidenum">
              <a:rPr lang="en-US" altLang="en-US" smtClean="0"/>
              <a:pPr/>
              <a:t>41</a:t>
            </a:fld>
            <a:endParaRPr lang="en-US" altLang="en-US" smtClean="0"/>
          </a:p>
        </p:txBody>
      </p:sp>
      <p:sp>
        <p:nvSpPr>
          <p:cNvPr id="6" name="Rounded Rectangle 5"/>
          <p:cNvSpPr/>
          <p:nvPr/>
        </p:nvSpPr>
        <p:spPr>
          <a:xfrm>
            <a:off x="228600" y="1295400"/>
            <a:ext cx="8763000" cy="49530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Edges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667000"/>
            <a:ext cx="2927350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1524000"/>
            <a:ext cx="2590800" cy="206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78487" y="4083050"/>
            <a:ext cx="2703513" cy="1943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3962400" y="2667000"/>
            <a:ext cx="1219200" cy="533400"/>
          </a:xfrm>
          <a:prstGeom prst="rightArrow">
            <a:avLst>
              <a:gd name="adj1" fmla="val 50000"/>
              <a:gd name="adj2" fmla="val 57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ＭＳ Ｐゴシック" pitchFamily="-105" charset="-128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3962400" y="4267200"/>
            <a:ext cx="1219200" cy="533400"/>
          </a:xfrm>
          <a:prstGeom prst="rightArrow">
            <a:avLst>
              <a:gd name="adj1" fmla="val 50000"/>
              <a:gd name="adj2" fmla="val 5714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ea typeface="ＭＳ Ｐゴシック" pitchFamily="-105" charset="-128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810000" y="1708150"/>
            <a:ext cx="1455738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400" dirty="0">
                <a:latin typeface="Arial" charset="0"/>
                <a:ea typeface="ＭＳ Ｐゴシック" pitchFamily="-105" charset="-128"/>
              </a:rPr>
              <a:t>Edges detection</a:t>
            </a:r>
          </a:p>
          <a:p>
            <a:pPr eaLnBrk="1" hangingPunct="1"/>
            <a:r>
              <a:rPr lang="en-US" sz="1400" dirty="0">
                <a:latin typeface="Arial" charset="0"/>
                <a:ea typeface="ＭＳ Ｐゴシック" pitchFamily="-105" charset="-128"/>
              </a:rPr>
              <a:t>using Canny</a:t>
            </a:r>
          </a:p>
          <a:p>
            <a:pPr eaLnBrk="1" hangingPunct="1"/>
            <a:r>
              <a:rPr lang="en-US" sz="1400" dirty="0">
                <a:latin typeface="Arial" charset="0"/>
                <a:ea typeface="ＭＳ Ｐゴシック" pitchFamily="-105" charset="-128"/>
              </a:rPr>
              <a:t>edge detector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971925" y="4953000"/>
            <a:ext cx="1209675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400" dirty="0">
                <a:latin typeface="Arial" charset="0"/>
                <a:ea typeface="ＭＳ Ｐゴシック" pitchFamily="-105" charset="-128"/>
              </a:rPr>
              <a:t>Depth Edges</a:t>
            </a:r>
          </a:p>
          <a:p>
            <a:pPr eaLnBrk="1" hangingPunct="1"/>
            <a:r>
              <a:rPr lang="en-US" sz="1400" dirty="0">
                <a:latin typeface="Arial" charset="0"/>
                <a:ea typeface="ＭＳ Ｐゴシック" pitchFamily="-105" charset="-128"/>
              </a:rPr>
              <a:t>Using MFC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52400" y="1371600"/>
            <a:ext cx="8763000" cy="47244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838200"/>
            <a:ext cx="7772400" cy="533400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latin typeface="Arial Black" pitchFamily="34" charset="0"/>
                <a:cs typeface="Arial" pitchFamily="34" charset="0"/>
              </a:rPr>
              <a:t>Database</a:t>
            </a:r>
            <a:r>
              <a:rPr lang="en-US" sz="2800" dirty="0">
                <a:latin typeface="Arial Black" pitchFamily="34" charset="0"/>
              </a:rPr>
              <a:t> Generation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2009775"/>
            <a:ext cx="3254375" cy="226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029200" y="4371975"/>
            <a:ext cx="3505200" cy="838200"/>
            <a:chOff x="1400" y="3312"/>
            <a:chExt cx="2968" cy="618"/>
          </a:xfrm>
        </p:grpSpPr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00" y="3312"/>
              <a:ext cx="2968" cy="6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1680" y="3360"/>
              <a:ext cx="96" cy="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ea typeface="ＭＳ Ｐゴシック" pitchFamily="-105" charset="-128"/>
              </a:endParaRPr>
            </a:p>
          </p:txBody>
        </p:sp>
      </p:grp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533400" y="2046288"/>
            <a:ext cx="4038600" cy="375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1600" dirty="0">
                <a:latin typeface="Arial" charset="0"/>
                <a:ea typeface="ＭＳ Ｐゴシック" pitchFamily="-105" charset="-128"/>
              </a:rPr>
              <a:t>The database is generated by rendering the CAD model of the object with respect to sampled 3D rotations at the fixed location.</a:t>
            </a:r>
          </a:p>
          <a:p>
            <a:pPr eaLnBrk="1" hangingPunct="1"/>
            <a:endParaRPr lang="en-US" sz="1600" dirty="0">
              <a:latin typeface="Arial" charset="0"/>
              <a:ea typeface="ＭＳ Ｐゴシック" pitchFamily="-105" charset="-128"/>
            </a:endParaRPr>
          </a:p>
          <a:p>
            <a:pPr eaLnBrk="1" hangingPunct="1"/>
            <a:r>
              <a:rPr lang="en-US" sz="1600" dirty="0">
                <a:latin typeface="Arial" charset="0"/>
                <a:ea typeface="ＭＳ Ｐゴシック" pitchFamily="-105" charset="-128"/>
              </a:rPr>
              <a:t>We sample </a:t>
            </a:r>
            <a:r>
              <a:rPr lang="en-US" sz="1600" i="1" dirty="0">
                <a:latin typeface="Arial" charset="0"/>
                <a:ea typeface="ＭＳ Ｐゴシック" pitchFamily="-105" charset="-128"/>
              </a:rPr>
              <a:t>k </a:t>
            </a:r>
            <a:r>
              <a:rPr lang="en-US" sz="1600" dirty="0">
                <a:latin typeface="Arial" charset="0"/>
                <a:ea typeface="ＭＳ Ｐゴシック" pitchFamily="-105" charset="-128"/>
              </a:rPr>
              <a:t>out-of-plane rotations uniformly on the space and generate the depth edge templates.</a:t>
            </a:r>
          </a:p>
          <a:p>
            <a:pPr eaLnBrk="1" hangingPunct="1"/>
            <a:endParaRPr lang="en-US" sz="1600" dirty="0">
              <a:latin typeface="Arial" charset="0"/>
              <a:ea typeface="ＭＳ Ｐゴシック" pitchFamily="-105" charset="-128"/>
            </a:endParaRPr>
          </a:p>
          <a:p>
            <a:pPr eaLnBrk="1" hangingPunct="1"/>
            <a:r>
              <a:rPr lang="en-US" sz="1600" dirty="0">
                <a:latin typeface="Arial" charset="0"/>
                <a:ea typeface="ＭＳ Ｐゴシック" pitchFamily="-105" charset="-128"/>
              </a:rPr>
              <a:t>We exclude </a:t>
            </a:r>
            <a:r>
              <a:rPr lang="en-US" sz="1600" dirty="0" err="1">
                <a:latin typeface="Arial" charset="0"/>
                <a:ea typeface="ＭＳ Ｐゴシック" pitchFamily="-105" charset="-128"/>
              </a:rPr>
              <a:t>inplane</a:t>
            </a:r>
            <a:r>
              <a:rPr lang="en-US" sz="1600" dirty="0">
                <a:latin typeface="Arial" charset="0"/>
                <a:ea typeface="ＭＳ Ｐゴシック" pitchFamily="-105" charset="-128"/>
              </a:rPr>
              <a:t> rotations from the database and solve for the optimal</a:t>
            </a:r>
          </a:p>
          <a:p>
            <a:pPr eaLnBrk="1" hangingPunct="1"/>
            <a:r>
              <a:rPr lang="en-US" sz="1600" dirty="0">
                <a:latin typeface="Arial" charset="0"/>
                <a:ea typeface="ＭＳ Ｐゴシック" pitchFamily="-105" charset="-128"/>
              </a:rPr>
              <a:t>in-plane rotation parameter during matching</a:t>
            </a:r>
          </a:p>
          <a:p>
            <a:pPr eaLnBrk="1" hangingPunct="1"/>
            <a:endParaRPr lang="en-US" sz="1600" dirty="0">
              <a:latin typeface="Arial" charset="0"/>
              <a:ea typeface="ＭＳ Ｐゴシック" pitchFamily="-105" charset="-128"/>
            </a:endParaRPr>
          </a:p>
          <a:p>
            <a:pPr eaLnBrk="1" hangingPunct="1"/>
            <a:endParaRPr lang="en-US" sz="1600" dirty="0">
              <a:latin typeface="Arial" charset="0"/>
              <a:ea typeface="ＭＳ Ｐゴシック" pitchFamily="-105" charset="-128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752725"/>
            <a:ext cx="6438900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1D Line Search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85800" y="1770063"/>
            <a:ext cx="77247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1600">
                <a:latin typeface="Arial" charset="0"/>
                <a:ea typeface="ＭＳ Ｐゴシック" pitchFamily="-105" charset="-128"/>
              </a:rPr>
              <a:t>The linear representation provides an efficient method to reduce the size of the search space.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85800" y="2543175"/>
            <a:ext cx="77247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1600">
                <a:latin typeface="Arial" charset="0"/>
                <a:ea typeface="ＭＳ Ｐゴシック" pitchFamily="-105" charset="-128"/>
              </a:rPr>
              <a:t>The search time is invariant to the size of the image and is only a function of number of template and query image lines.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52400" y="1371600"/>
            <a:ext cx="8763000" cy="47244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Pose Refinement</a:t>
            </a:r>
            <a:endParaRPr 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98525" y="4552950"/>
            <a:ext cx="733425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1600">
                <a:latin typeface="Arial" charset="0"/>
                <a:ea typeface="ＭＳ Ｐゴシック" pitchFamily="-105" charset="-128"/>
              </a:rPr>
              <a:t>The scene is imaged with MFC from a second location</a:t>
            </a:r>
          </a:p>
          <a:p>
            <a:pPr eaLnBrk="1" hangingPunct="1"/>
            <a:endParaRPr lang="en-US" sz="1600">
              <a:latin typeface="Arial" charset="0"/>
              <a:ea typeface="ＭＳ Ｐゴシック" pitchFamily="-105" charset="-128"/>
            </a:endParaRPr>
          </a:p>
          <a:p>
            <a:pPr eaLnBrk="1" hangingPunct="1"/>
            <a:r>
              <a:rPr lang="en-US" sz="1600">
                <a:latin typeface="Arial" charset="0"/>
                <a:ea typeface="ＭＳ Ｐゴシック" pitchFamily="-105" charset="-128"/>
              </a:rPr>
              <a:t>We jointly minimize the reprojection error in two views via continuous optimization (ICP and Gauss-Newton) and refine the pose</a:t>
            </a:r>
          </a:p>
          <a:p>
            <a:pPr eaLnBrk="1" hangingPunct="1"/>
            <a:endParaRPr lang="en-US" sz="1600">
              <a:latin typeface="Arial" charset="0"/>
              <a:ea typeface="ＭＳ Ｐゴシック" pitchFamily="-105" charset="-128"/>
            </a:endParaRP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5350" y="1943100"/>
            <a:ext cx="69342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52400" y="1371600"/>
            <a:ext cx="8763000" cy="47244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75" y="1309687"/>
            <a:ext cx="7648575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04800" y="3900488"/>
            <a:ext cx="2266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800" b="1" dirty="0">
                <a:solidFill>
                  <a:srgbClr val="A50021"/>
                </a:solidFill>
                <a:latin typeface="Arial" charset="0"/>
                <a:ea typeface="ＭＳ Ｐゴシック" pitchFamily="-105" charset="-128"/>
              </a:rPr>
              <a:t>Algorithmic Layout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787" y="4267200"/>
            <a:ext cx="8710613" cy="213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dirty="0"/>
              <a:t>System Overview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52400" y="3886200"/>
            <a:ext cx="8763000" cy="24384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52400" y="1219200"/>
            <a:ext cx="8763000" cy="25908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2743200"/>
            <a:ext cx="3733800" cy="99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5400" dirty="0" smtClean="0"/>
              <a:t>Experiments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on Synthetic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314450"/>
            <a:ext cx="7400925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on Synthetic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219200"/>
            <a:ext cx="7343775" cy="501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applications?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1442" name="Picture 2" descr="http://robotionary.com/wp-content/uploads/2010/10/Rosie_grasping_with_clutter-391x5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3456127" cy="44196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28600" y="57912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robot needs to know the pose of the paper tower to grasp it. </a:t>
            </a:r>
            <a:endParaRPr lang="en-US" dirty="0"/>
          </a:p>
        </p:txBody>
      </p:sp>
      <p:pic>
        <p:nvPicPr>
          <p:cNvPr id="61444" name="Picture 4" descr="http://www.naval-technology.com/projects/predator/images/PredatorB_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371600"/>
            <a:ext cx="4933950" cy="331023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572000" y="48006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UAV needs to know the pose of the ground plane to land safely.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on Synthetic Data</a:t>
            </a:r>
            <a:endParaRPr lang="en-US" dirty="0"/>
          </a:p>
        </p:txBody>
      </p:sp>
      <p:graphicFrame>
        <p:nvGraphicFramePr>
          <p:cNvPr id="4" name="Group 86"/>
          <p:cNvGraphicFramePr>
            <a:graphicFrameLocks noGrp="1"/>
          </p:cNvGraphicFramePr>
          <p:nvPr/>
        </p:nvGraphicFramePr>
        <p:xfrm>
          <a:off x="600075" y="2645664"/>
          <a:ext cx="7886700" cy="1316736"/>
        </p:xfrm>
        <a:graphic>
          <a:graphicData uri="http://schemas.openxmlformats.org/drawingml/2006/table">
            <a:tbl>
              <a:tblPr/>
              <a:tblGrid>
                <a:gridCol w="1743075"/>
                <a:gridCol w="923925"/>
                <a:gridCol w="1176338"/>
                <a:gridCol w="877887"/>
                <a:gridCol w="844550"/>
                <a:gridCol w="787400"/>
                <a:gridCol w="877888"/>
                <a:gridCol w="655637"/>
              </a:tblGrid>
              <a:tr h="44193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Detection Rate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Circuit Breaker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Mitsubishi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Logo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Ellipse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Toy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T-Nut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Knob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Wheel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Avg.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45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</a:rPr>
                        <a:t>Propsed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A5002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</a:rPr>
                        <a:t>0.97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</a:rPr>
                        <a:t>0.99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</a:rPr>
                        <a:t>0.95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</a:rPr>
                        <a:t>0.89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</a:rPr>
                        <a:t>0.96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</a:rPr>
                        <a:t>0.92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50021"/>
                          </a:solidFill>
                          <a:effectLst/>
                          <a:latin typeface="Arial" charset="0"/>
                        </a:rPr>
                        <a:t>0.95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557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OCM [1]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0.95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0.95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0.96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0.90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45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Chamfer Matching [2]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0.89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0.78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0.74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0.66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0.74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0.78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0.76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Text Box 92"/>
          <p:cNvSpPr txBox="1">
            <a:spLocks noChangeArrowheads="1"/>
          </p:cNvSpPr>
          <p:nvPr/>
        </p:nvSpPr>
        <p:spPr bwMode="auto">
          <a:xfrm>
            <a:off x="0" y="4038600"/>
            <a:ext cx="9144000" cy="6463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1200" dirty="0">
                <a:latin typeface="Arial" charset="0"/>
                <a:ea typeface="ＭＳ Ｐゴシック" pitchFamily="-105" charset="-128"/>
              </a:rPr>
              <a:t>            [1] J. </a:t>
            </a:r>
            <a:r>
              <a:rPr lang="en-US" sz="1200" dirty="0" err="1">
                <a:latin typeface="Arial" charset="0"/>
                <a:ea typeface="ＭＳ Ｐゴシック" pitchFamily="-105" charset="-128"/>
              </a:rPr>
              <a:t>Shotten</a:t>
            </a:r>
            <a:r>
              <a:rPr lang="en-US" sz="1200" dirty="0">
                <a:latin typeface="Arial" charset="0"/>
                <a:ea typeface="ＭＳ Ｐゴシック" pitchFamily="-105" charset="-128"/>
              </a:rPr>
              <a:t>, A. Blake, and R. </a:t>
            </a:r>
            <a:r>
              <a:rPr lang="en-US" sz="1200" dirty="0" err="1">
                <a:latin typeface="Arial" charset="0"/>
                <a:ea typeface="ＭＳ Ｐゴシック" pitchFamily="-105" charset="-128"/>
              </a:rPr>
              <a:t>Cipolla</a:t>
            </a:r>
            <a:r>
              <a:rPr lang="en-US" sz="1200" dirty="0">
                <a:latin typeface="Arial" charset="0"/>
                <a:ea typeface="ＭＳ Ｐゴシック" pitchFamily="-105" charset="-128"/>
              </a:rPr>
              <a:t>. </a:t>
            </a:r>
            <a:r>
              <a:rPr lang="en-US" sz="1200" dirty="0" err="1">
                <a:latin typeface="Arial" charset="0"/>
                <a:ea typeface="ＭＳ Ｐゴシック" pitchFamily="-105" charset="-128"/>
              </a:rPr>
              <a:t>Multiscale</a:t>
            </a:r>
            <a:r>
              <a:rPr lang="en-US" sz="1200" dirty="0">
                <a:latin typeface="Arial" charset="0"/>
                <a:ea typeface="ＭＳ Ｐゴシック" pitchFamily="-105" charset="-128"/>
              </a:rPr>
              <a:t> categorical object recognition using contour fragment, PAMI 2008</a:t>
            </a:r>
          </a:p>
          <a:p>
            <a:pPr eaLnBrk="1" hangingPunct="1"/>
            <a:r>
              <a:rPr lang="en-US" sz="1200" dirty="0">
                <a:latin typeface="Arial" charset="0"/>
                <a:ea typeface="ＭＳ Ｐゴシック" pitchFamily="-105" charset="-128"/>
              </a:rPr>
              <a:t>            [2] H. G. Barrow, J. M. </a:t>
            </a:r>
            <a:r>
              <a:rPr lang="en-US" sz="1200" dirty="0" err="1">
                <a:latin typeface="Arial" charset="0"/>
                <a:ea typeface="ＭＳ Ｐゴシック" pitchFamily="-105" charset="-128"/>
              </a:rPr>
              <a:t>Tenenbaum</a:t>
            </a:r>
            <a:r>
              <a:rPr lang="en-US" sz="1200" dirty="0">
                <a:latin typeface="Arial" charset="0"/>
                <a:ea typeface="ＭＳ Ｐゴシック" pitchFamily="-105" charset="-128"/>
              </a:rPr>
              <a:t>, R. C. </a:t>
            </a:r>
            <a:r>
              <a:rPr lang="en-US" sz="1200" dirty="0" err="1">
                <a:latin typeface="Arial" charset="0"/>
                <a:ea typeface="ＭＳ Ｐゴシック" pitchFamily="-105" charset="-128"/>
              </a:rPr>
              <a:t>Bolles</a:t>
            </a:r>
            <a:r>
              <a:rPr lang="en-US" sz="1200" dirty="0">
                <a:latin typeface="Arial" charset="0"/>
                <a:ea typeface="ＭＳ Ｐゴシック" pitchFamily="-105" charset="-128"/>
              </a:rPr>
              <a:t>, and H. C. Wolf, "Parametric correspondence and chamfer matching: Two          </a:t>
            </a:r>
            <a:br>
              <a:rPr lang="en-US" sz="1200" dirty="0">
                <a:latin typeface="Arial" charset="0"/>
                <a:ea typeface="ＭＳ Ｐゴシック" pitchFamily="-105" charset="-128"/>
              </a:rPr>
            </a:br>
            <a:r>
              <a:rPr lang="en-US" sz="1200" dirty="0">
                <a:latin typeface="Arial" charset="0"/>
                <a:ea typeface="ＭＳ Ｐゴシック" pitchFamily="-105" charset="-128"/>
              </a:rPr>
              <a:t>                 new techniques for image matching," in Proc. 5th Int. Joint Conf. Artificial Intelligence </a:t>
            </a:r>
            <a:r>
              <a:rPr lang="en-US" sz="1200" dirty="0" smtClean="0">
                <a:latin typeface="Arial" charset="0"/>
                <a:ea typeface="ＭＳ Ｐゴシック" pitchFamily="-105" charset="-128"/>
              </a:rPr>
              <a:t>1977</a:t>
            </a:r>
            <a:endParaRPr lang="en-US" sz="1200" dirty="0">
              <a:latin typeface="Arial" charset="0"/>
              <a:ea typeface="ＭＳ Ｐゴシック" pitchFamily="-105" charset="-128"/>
            </a:endParaRPr>
          </a:p>
        </p:txBody>
      </p:sp>
      <p:sp>
        <p:nvSpPr>
          <p:cNvPr id="7" name="Text Box 93"/>
          <p:cNvSpPr txBox="1">
            <a:spLocks noChangeArrowheads="1"/>
          </p:cNvSpPr>
          <p:nvPr/>
        </p:nvSpPr>
        <p:spPr bwMode="auto">
          <a:xfrm>
            <a:off x="2844160" y="2252246"/>
            <a:ext cx="34804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 dirty="0">
                <a:latin typeface="Arial" charset="0"/>
                <a:ea typeface="ＭＳ Ｐゴシック" pitchFamily="-105" charset="-128"/>
              </a:rPr>
              <a:t>Detection performance </a:t>
            </a:r>
            <a:r>
              <a:rPr lang="en-US" sz="1600" dirty="0" smtClean="0">
                <a:latin typeface="Arial" charset="0"/>
                <a:ea typeface="ＭＳ Ｐゴシック" pitchFamily="-105" charset="-128"/>
              </a:rPr>
              <a:t>comparison</a:t>
            </a:r>
            <a:endParaRPr lang="en-US" sz="1600" dirty="0">
              <a:latin typeface="Arial" charset="0"/>
              <a:ea typeface="ＭＳ Ｐゴシック" pitchFamily="-105" charset="-128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152400" y="2209800"/>
            <a:ext cx="8763000" cy="25146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on Real Data ( Matching )</a:t>
            </a:r>
            <a:endParaRPr lang="en-US" dirty="0"/>
          </a:p>
        </p:txBody>
      </p:sp>
      <p:pic>
        <p:nvPicPr>
          <p:cNvPr id="4" name="Picture 3" descr="cap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05000"/>
            <a:ext cx="2084388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res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5213" y="1905000"/>
            <a:ext cx="2084387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ap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905000"/>
            <a:ext cx="2084388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res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54813" y="1905000"/>
            <a:ext cx="2084387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ap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4000500"/>
            <a:ext cx="2084388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res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54813" y="4000500"/>
            <a:ext cx="2084387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cap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8600" y="4000500"/>
            <a:ext cx="2084388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res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335213" y="4000500"/>
            <a:ext cx="2084387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52400" y="1219200"/>
            <a:ext cx="8763000" cy="47244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On Real Data ( Pose Refinement )</a:t>
            </a:r>
            <a:endParaRPr 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524000"/>
            <a:ext cx="9010650" cy="453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6200" y="1371600"/>
            <a:ext cx="8991600" cy="5105400"/>
          </a:xfrm>
          <a:prstGeom prst="roundRect">
            <a:avLst>
              <a:gd name="adj" fmla="val 4643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Pose Estimation Performance on Real Data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1676400"/>
            <a:ext cx="7591425" cy="350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048000" y="5181600"/>
            <a:ext cx="310078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/>
              <a:t>highly accurate. ( 1mm and 2</a:t>
            </a:r>
            <a:r>
              <a:rPr lang="en-US" baseline="30000" dirty="0" smtClean="0"/>
              <a:t>0</a:t>
            </a:r>
            <a:r>
              <a:rPr lang="en-US" dirty="0" smtClean="0"/>
              <a:t> )</a:t>
            </a:r>
            <a:endParaRPr lang="en-US" sz="1800" dirty="0">
              <a:latin typeface="Arial" charset="0"/>
              <a:ea typeface="ＭＳ Ｐゴシック" pitchFamily="-105" charset="-12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52400" y="1447800"/>
            <a:ext cx="8763000" cy="43434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System Demo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6" name="IJRR11_Video_2Mbp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1143000" y="1143000"/>
            <a:ext cx="68580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2743200"/>
            <a:ext cx="3733800" cy="99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5400" dirty="0" smtClean="0"/>
              <a:t>Conclusion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We discussed the problem of pose estimation.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We discussed the problem of shape matching.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We </a:t>
            </a:r>
            <a:r>
              <a:rPr lang="en-US" dirty="0" smtClean="0"/>
              <a:t>show that Chamfer matching cost function can be improved by integrating edge orientation information.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We show optimization techniques to reduce the complexity of chamfer matching from linear to </a:t>
            </a:r>
            <a:r>
              <a:rPr lang="en-US" dirty="0" err="1" smtClean="0"/>
              <a:t>sublinear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Multi-Flash Camera provides accurate separation of depth edges and texture edges  and can be utilized for object pose estimation  even in heavy clutter.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We present a highly accurate and efficient robotic assembly system.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pic>
        <p:nvPicPr>
          <p:cNvPr id="12290" name="Picture 2" descr="https://lh5.googleusercontent.com/_t4ZTgkuOCTA/TZ4XBLPWAGI/AAAAAAAADm0/2BYKtyyecCw/s912/2010-09-09%2011.59.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676400"/>
            <a:ext cx="1371600" cy="1828800"/>
          </a:xfrm>
          <a:prstGeom prst="rect">
            <a:avLst/>
          </a:prstGeom>
          <a:noFill/>
        </p:spPr>
      </p:pic>
      <p:pic>
        <p:nvPicPr>
          <p:cNvPr id="12292" name="Picture 4" descr="http://www.cfar.umd.edu/~rama/images/Ram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104" y="1676400"/>
            <a:ext cx="1371600" cy="18288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09600" y="3505200"/>
            <a:ext cx="169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Rama </a:t>
            </a:r>
            <a:r>
              <a:rPr lang="en-US" dirty="0" err="1" smtClean="0"/>
              <a:t>Chellappa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19400" y="3505200"/>
            <a:ext cx="125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Oncel</a:t>
            </a:r>
            <a:r>
              <a:rPr lang="en-US" dirty="0" smtClean="0"/>
              <a:t> </a:t>
            </a:r>
            <a:r>
              <a:rPr lang="en-US" dirty="0" err="1" smtClean="0"/>
              <a:t>Tuzel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51315" y="3505200"/>
            <a:ext cx="220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Ashok </a:t>
            </a:r>
            <a:r>
              <a:rPr lang="en-US" dirty="0" err="1" smtClean="0"/>
              <a:t>Veeraraghavan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2000" y="5833626"/>
            <a:ext cx="143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Amit</a:t>
            </a:r>
            <a:r>
              <a:rPr lang="en-US" dirty="0" smtClean="0"/>
              <a:t> </a:t>
            </a:r>
            <a:r>
              <a:rPr lang="en-US" dirty="0" err="1" smtClean="0"/>
              <a:t>Agrawal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381000" y="1295400"/>
            <a:ext cx="8153400" cy="4953000"/>
          </a:xfrm>
          <a:prstGeom prst="roundRect">
            <a:avLst>
              <a:gd name="adj" fmla="val 10789"/>
            </a:avLst>
          </a:prstGeom>
          <a:noFill/>
          <a:ln w="31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818" name="Picture 2" descr="http://www.umiacs.umd.edu/~aagrawal/IMG_0604_smal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4038600"/>
            <a:ext cx="1524000" cy="1783358"/>
          </a:xfrm>
          <a:prstGeom prst="rect">
            <a:avLst/>
          </a:prstGeom>
          <a:noFill/>
        </p:spPr>
      </p:pic>
      <p:pic>
        <p:nvPicPr>
          <p:cNvPr id="34820" name="Picture 4" descr="https://lh6.googleusercontent.com/_t4ZTgkuOCTA/TZ6sB7WYXgI/AAAAAAAADnQ/-NRu4B7R82c/s512/2010-10-01%2013.49.0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32315" y="1676401"/>
            <a:ext cx="1371600" cy="1828800"/>
          </a:xfrm>
          <a:prstGeom prst="rect">
            <a:avLst/>
          </a:prstGeom>
          <a:noFill/>
        </p:spPr>
      </p:pic>
      <p:pic>
        <p:nvPicPr>
          <p:cNvPr id="34822" name="Picture 6" descr="http://www.merl.com/template/image.php?src=people/images/barnwell.jpg&amp;width=11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4038599"/>
            <a:ext cx="1143000" cy="1714501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4675124" y="5791200"/>
            <a:ext cx="1497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 Barnwell</a:t>
            </a:r>
            <a:endParaRPr lang="en-US" dirty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41986" name="Picture 2" descr="http://www.merl.com/template/image.php?src=people/images/tmarks.jpg&amp;width=1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82463" y="3962400"/>
            <a:ext cx="1156137" cy="1828800"/>
          </a:xfrm>
          <a:prstGeom prst="rect">
            <a:avLst/>
          </a:prstGeom>
          <a:noFill/>
        </p:spPr>
      </p:pic>
      <p:pic>
        <p:nvPicPr>
          <p:cNvPr id="19" name="Picture 10" descr="My phot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53200" y="1676400"/>
            <a:ext cx="1524000" cy="1788159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6542639" y="3476227"/>
            <a:ext cx="149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Yuichi Taguchi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717173" y="5791200"/>
            <a:ext cx="13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 K. Marks</a:t>
            </a:r>
            <a:endParaRPr lang="en-US" dirty="0"/>
          </a:p>
        </p:txBody>
      </p:sp>
      <p:pic>
        <p:nvPicPr>
          <p:cNvPr id="22" name="Picture 6" descr="https://lh5.googleusercontent.com/_t4ZTgkuOCTA/TZ4XvZyRkWI/AAAAAAAADnE/HTHnr0R6AwY/s912/2010-09-23%2011.58.10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29400" y="4001532"/>
            <a:ext cx="1342251" cy="1789668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6225729" y="5802868"/>
            <a:ext cx="223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Srikumar</a:t>
            </a:r>
            <a:r>
              <a:rPr lang="en-US" dirty="0" smtClean="0"/>
              <a:t> </a:t>
            </a:r>
            <a:r>
              <a:rPr lang="en-US" dirty="0" err="1" smtClean="0"/>
              <a:t>Ramalingam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2743200"/>
            <a:ext cx="3733800" cy="99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5400" dirty="0" smtClean="0"/>
              <a:t>Thank You</a:t>
            </a: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 where you are by looking at the skyline.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6322" name="Picture 2" descr="http://www.designlaunches.com/entry_images/1209/17/Bird-Friendly-Skyscrap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24000"/>
            <a:ext cx="3258967" cy="3505200"/>
          </a:xfrm>
          <a:prstGeom prst="rect">
            <a:avLst/>
          </a:prstGeom>
          <a:noFill/>
        </p:spPr>
      </p:pic>
      <p:pic>
        <p:nvPicPr>
          <p:cNvPr id="56324" name="Picture 4" descr="http://www.sharecg.com/images/medium/145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11601" y="1524000"/>
            <a:ext cx="5079999" cy="3048000"/>
          </a:xfrm>
          <a:prstGeom prst="rect">
            <a:avLst/>
          </a:prstGeom>
          <a:noFill/>
        </p:spPr>
      </p:pic>
      <p:cxnSp>
        <p:nvCxnSpPr>
          <p:cNvPr id="11" name="Straight Connector 10"/>
          <p:cNvCxnSpPr/>
          <p:nvPr/>
        </p:nvCxnSpPr>
        <p:spPr>
          <a:xfrm>
            <a:off x="381000" y="1981200"/>
            <a:ext cx="914400" cy="68580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228600" y="3276600"/>
            <a:ext cx="1676400" cy="45720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8200" y="4343400"/>
            <a:ext cx="3810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H="1" flipV="1">
            <a:off x="419100" y="3238500"/>
            <a:ext cx="1905000" cy="30480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 flipH="1" flipV="1">
            <a:off x="1485900" y="2095500"/>
            <a:ext cx="381000" cy="30480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H="1">
            <a:off x="1828800" y="2057400"/>
            <a:ext cx="228600" cy="22860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 flipH="1">
            <a:off x="1409700" y="2933700"/>
            <a:ext cx="1447800" cy="15240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09800" y="3657600"/>
            <a:ext cx="152400" cy="7620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 flipH="1" flipV="1">
            <a:off x="2247900" y="3543300"/>
            <a:ext cx="2286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362200" y="3200400"/>
            <a:ext cx="457200" cy="22860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16200000" flipV="1">
            <a:off x="2628900" y="3009900"/>
            <a:ext cx="304800" cy="7620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 flipH="1" flipV="1">
            <a:off x="2743200" y="2743200"/>
            <a:ext cx="152400" cy="15240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16200000" flipV="1">
            <a:off x="2286000" y="2133600"/>
            <a:ext cx="838200" cy="38100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 flipH="1" flipV="1">
            <a:off x="2476500" y="1866900"/>
            <a:ext cx="76200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 flipH="1" flipV="1">
            <a:off x="2476500" y="1714500"/>
            <a:ext cx="152400" cy="7620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 flipH="1" flipV="1">
            <a:off x="2552700" y="1562100"/>
            <a:ext cx="152400" cy="7620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81001" y="54102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Given a photo of a city view, we can match the skyline to the 3D model of the city. From the matching, we can identify our locations.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Pinhole Camera 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1447800"/>
            <a:ext cx="7543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 pinhole camera model describes the </a:t>
            </a:r>
            <a:r>
              <a:rPr lang="en-US" sz="2400" b="1" dirty="0" smtClean="0"/>
              <a:t>mathematical relationship </a:t>
            </a:r>
            <a:r>
              <a:rPr lang="en-US" sz="2400" dirty="0" smtClean="0"/>
              <a:t>between the coordinates of a 3D point and its projection onto the image plane of an </a:t>
            </a:r>
            <a:r>
              <a:rPr lang="en-US" sz="2400" i="1" dirty="0" smtClean="0"/>
              <a:t>ideal</a:t>
            </a:r>
            <a:r>
              <a:rPr lang="en-US" sz="2400" dirty="0" smtClean="0"/>
              <a:t> pinhole camera, where the camera aperture is described as a point and no lenses are used to focus light. </a:t>
            </a:r>
            <a:endParaRPr lang="en-US" sz="2400" dirty="0"/>
          </a:p>
        </p:txBody>
      </p:sp>
      <p:pic>
        <p:nvPicPr>
          <p:cNvPr id="59396" name="Picture 4" descr="http://upload.wikimedia.org/wikipedia/commons/thumb/3/3b/Pinhole-camera.svg/220px-Pinhole-camera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381000" y="3733800"/>
            <a:ext cx="3810000" cy="2362200"/>
          </a:xfrm>
          <a:prstGeom prst="rect">
            <a:avLst/>
          </a:prstGeom>
          <a:noFill/>
        </p:spPr>
      </p:pic>
      <p:cxnSp>
        <p:nvCxnSpPr>
          <p:cNvPr id="9" name="Straight Arrow Connector 8"/>
          <p:cNvCxnSpPr/>
          <p:nvPr/>
        </p:nvCxnSpPr>
        <p:spPr>
          <a:xfrm flipV="1">
            <a:off x="4800600" y="4953000"/>
            <a:ext cx="3886200" cy="76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6200000" flipV="1">
            <a:off x="4533900" y="4686300"/>
            <a:ext cx="2286000" cy="762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953000" y="3733800"/>
            <a:ext cx="2743200" cy="1752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7086600" y="4343400"/>
            <a:ext cx="12192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4724400" y="5257800"/>
            <a:ext cx="4572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72400" y="3505200"/>
            <a:ext cx="104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(X</a:t>
            </a:r>
            <a:r>
              <a:rPr lang="en-US" baseline="-25000" dirty="0" smtClean="0"/>
              <a:t>i</a:t>
            </a:r>
            <a:r>
              <a:rPr lang="en-US" dirty="0" smtClean="0"/>
              <a:t> , Y</a:t>
            </a:r>
            <a:r>
              <a:rPr lang="en-US" baseline="-25000" dirty="0" smtClean="0"/>
              <a:t>i</a:t>
            </a:r>
            <a:r>
              <a:rPr lang="en-US" dirty="0" smtClean="0"/>
              <a:t>, </a:t>
            </a:r>
            <a:r>
              <a:rPr lang="en-US" dirty="0" err="1" smtClean="0"/>
              <a:t>Z</a:t>
            </a:r>
            <a:r>
              <a:rPr lang="en-US" baseline="-25000" dirty="0" err="1" smtClean="0"/>
              <a:t>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55002" y="457200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72200" y="5334000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pinhole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http://homepages.inf.ed.ac.uk/rbf/CVonline/LOCAL_COPIES/ROSENHAHN1/PoseScen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44754"/>
            <a:ext cx="6019800" cy="472744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pose estimation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43600" y="1536680"/>
            <a:ext cx="3200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Given an image and the 3D model of an object, what are the minimum number of correspondences that we need to solve the pose estimation problem? </a:t>
            </a:r>
          </a:p>
          <a:p>
            <a:endParaRPr lang="en-US" sz="20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5867400" y="4572000"/>
            <a:ext cx="304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How many points do we need to compute (</a:t>
            </a:r>
            <a:r>
              <a:rPr lang="en-US" sz="2000" dirty="0" err="1" smtClean="0"/>
              <a:t>R,t</a:t>
            </a:r>
            <a:r>
              <a:rPr lang="en-US" sz="2000" dirty="0" smtClean="0"/>
              <a:t>)?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the correspondence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F204AAE-6718-4C27-9BDD-7E84192F2A4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2468" name="Picture 4" descr="http://www.ee.surrey.ac.uk/CVSSP/demos/corners/house-cs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746" y="2438400"/>
            <a:ext cx="3661254" cy="3505200"/>
          </a:xfrm>
          <a:prstGeom prst="rect">
            <a:avLst/>
          </a:prstGeom>
          <a:noFill/>
        </p:spPr>
      </p:pic>
      <p:pic>
        <p:nvPicPr>
          <p:cNvPr id="62470" name="Picture 6" descr="drag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5723" y="2438400"/>
            <a:ext cx="4763477" cy="35052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457200" y="13716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Extract feature points from the 2D image. </a:t>
            </a:r>
          </a:p>
          <a:p>
            <a:r>
              <a:rPr lang="en-US" dirty="0" smtClean="0"/>
              <a:t>Match the 2D image points to the 3D model points.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6019800"/>
            <a:ext cx="6215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to extract feature points? SIFT, SURF, Harris corner detector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4636</TotalTime>
  <Words>1425</Words>
  <Application>Microsoft Office PowerPoint</Application>
  <PresentationFormat>On-screen Show (4:3)</PresentationFormat>
  <Paragraphs>301</Paragraphs>
  <Slides>58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Pose Estimation and Shape Matching</vt:lpstr>
      <vt:lpstr>Outline</vt:lpstr>
      <vt:lpstr>Slide 3</vt:lpstr>
      <vt:lpstr>Pose Estimation</vt:lpstr>
      <vt:lpstr>What are the applications?</vt:lpstr>
      <vt:lpstr>Know where you are by looking at the skyline.</vt:lpstr>
      <vt:lpstr>Pinhole Camera Model</vt:lpstr>
      <vt:lpstr>Model-based pose estimation</vt:lpstr>
      <vt:lpstr>Build the correspondence</vt:lpstr>
      <vt:lpstr>Feature points are not always available.</vt:lpstr>
      <vt:lpstr>Slide 11</vt:lpstr>
      <vt:lpstr>Shapes</vt:lpstr>
      <vt:lpstr>How do we extract shapes?</vt:lpstr>
      <vt:lpstr>Canny Edge Detection</vt:lpstr>
      <vt:lpstr>Shape Matching</vt:lpstr>
      <vt:lpstr>Slide 16</vt:lpstr>
      <vt:lpstr>Shape</vt:lpstr>
      <vt:lpstr>Chamfer Matching</vt:lpstr>
      <vt:lpstr>Distance Transform</vt:lpstr>
      <vt:lpstr>Directional Chamfer Matching</vt:lpstr>
      <vt:lpstr>Matching Cost Computation</vt:lpstr>
      <vt:lpstr>Linear Representation</vt:lpstr>
      <vt:lpstr>3D Distance Transform Integral</vt:lpstr>
      <vt:lpstr>Search Optimization</vt:lpstr>
      <vt:lpstr>Some matching results</vt:lpstr>
      <vt:lpstr>Slide 26</vt:lpstr>
      <vt:lpstr>Receiver Operating Curves</vt:lpstr>
      <vt:lpstr>Extension on HumanEva Dataset</vt:lpstr>
      <vt:lpstr>Evidence of Sublinear Complexity</vt:lpstr>
      <vt:lpstr>Slide 30</vt:lpstr>
      <vt:lpstr>Object Detection and Pose Estimation for Robotic Assembly </vt:lpstr>
      <vt:lpstr>System Overview</vt:lpstr>
      <vt:lpstr>Multi-Flash Camera</vt:lpstr>
      <vt:lpstr>LED 1 – I1</vt:lpstr>
      <vt:lpstr>LED 2 – I2</vt:lpstr>
      <vt:lpstr>LED 3 – I3</vt:lpstr>
      <vt:lpstr>LED 4 – I4</vt:lpstr>
      <vt:lpstr>LED 5 – I5</vt:lpstr>
      <vt:lpstr>LED 6 – I6</vt:lpstr>
      <vt:lpstr>LED 7 – I7</vt:lpstr>
      <vt:lpstr>LED 8 – I8</vt:lpstr>
      <vt:lpstr>Depth Edges</vt:lpstr>
      <vt:lpstr>Database Generation</vt:lpstr>
      <vt:lpstr>1D Line Search</vt:lpstr>
      <vt:lpstr>Pose Refinement</vt:lpstr>
      <vt:lpstr>System Overview</vt:lpstr>
      <vt:lpstr>Slide 47</vt:lpstr>
      <vt:lpstr>Experiments on Synthetic Data</vt:lpstr>
      <vt:lpstr>Experiments on Synthetic Data</vt:lpstr>
      <vt:lpstr>Experiments on Synthetic Data</vt:lpstr>
      <vt:lpstr>Experiments on Real Data ( Matching )</vt:lpstr>
      <vt:lpstr>Experiment On Real Data ( Pose Refinement )</vt:lpstr>
      <vt:lpstr>Pose Estimation Performance on Real Data</vt:lpstr>
      <vt:lpstr>System Demo</vt:lpstr>
      <vt:lpstr>Slide 55</vt:lpstr>
      <vt:lpstr>Conclusion</vt:lpstr>
      <vt:lpstr>Acknowledgement</vt:lpstr>
      <vt:lpstr>Slide 58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Mingyu</dc:creator>
  <cp:lastModifiedBy>Mingyu</cp:lastModifiedBy>
  <cp:revision>586</cp:revision>
  <dcterms:created xsi:type="dcterms:W3CDTF">2010-04-27T03:52:32Z</dcterms:created>
  <dcterms:modified xsi:type="dcterms:W3CDTF">2011-05-05T14:36:35Z</dcterms:modified>
</cp:coreProperties>
</file>